
<file path=[Content_Types].xml><?xml version="1.0" encoding="utf-8"?>
<Types xmlns="http://schemas.openxmlformats.org/package/2006/content-types">
  <Default Extension="png" ContentType="image/png"/>
  <Default Extension="jpeg" ContentType="image/jpeg"/>
  <Default Extension="wmf" ContentType="image/x-wmf"/>
  <Default Extension="wma" ContentType="audio/x-ms-wma"/>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1.wav" ContentType="audio/wav"/>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2"/>
  </p:notesMasterIdLst>
  <p:sldIdLst>
    <p:sldId id="256" r:id="rId6"/>
    <p:sldId id="261" r:id="rId7"/>
    <p:sldId id="262" r:id="rId8"/>
    <p:sldId id="263" r:id="rId9"/>
    <p:sldId id="265" r:id="rId10"/>
    <p:sldId id="264" r:id="rId11"/>
    <p:sldId id="266" r:id="rId12"/>
    <p:sldId id="267" r:id="rId13"/>
    <p:sldId id="258" r:id="rId14"/>
    <p:sldId id="259" r:id="rId15"/>
    <p:sldId id="260" r:id="rId16"/>
    <p:sldId id="268" r:id="rId17"/>
    <p:sldId id="269" r:id="rId18"/>
    <p:sldId id="270" r:id="rId19"/>
    <p:sldId id="271" r:id="rId20"/>
    <p:sldId id="272"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FFFF99"/>
    <a:srgbClr val="66FF66"/>
    <a:srgbClr val="FF9900"/>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97" autoAdjust="0"/>
    <p:restoredTop sz="94660"/>
  </p:normalViewPr>
  <p:slideViewPr>
    <p:cSldViewPr>
      <p:cViewPr varScale="1">
        <p:scale>
          <a:sx n="102" d="100"/>
          <a:sy n="102" d="100"/>
        </p:scale>
        <p:origin x="258" y="96"/>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1B1863-1F57-41DE-996E-68D665C9E07D}" type="datetimeFigureOut">
              <a:rPr lang="en-US" smtClean="0"/>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B8180B-BD33-4632-BBDB-E5FB03B404AB}" type="slidenum">
              <a:rPr lang="en-US" smtClean="0"/>
              <a:t>‹#›</a:t>
            </a:fld>
            <a:endParaRPr lang="en-US"/>
          </a:p>
        </p:txBody>
      </p:sp>
    </p:spTree>
    <p:extLst>
      <p:ext uri="{BB962C8B-B14F-4D97-AF65-F5344CB8AC3E}">
        <p14:creationId xmlns:p14="http://schemas.microsoft.com/office/powerpoint/2010/main" val="2794313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6B8180B-BD33-4632-BBDB-E5FB03B404AB}" type="slidenum">
              <a:rPr lang="en-US" smtClean="0"/>
              <a:t>1</a:t>
            </a:fld>
            <a:endParaRPr lang="en-US"/>
          </a:p>
        </p:txBody>
      </p:sp>
    </p:spTree>
    <p:extLst>
      <p:ext uri="{BB962C8B-B14F-4D97-AF65-F5344CB8AC3E}">
        <p14:creationId xmlns:p14="http://schemas.microsoft.com/office/powerpoint/2010/main" val="3073985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6B8180B-BD33-4632-BBDB-E5FB03B404AB}" type="slidenum">
              <a:rPr lang="en-US" smtClean="0"/>
              <a:t>6</a:t>
            </a:fld>
            <a:endParaRPr lang="en-US"/>
          </a:p>
        </p:txBody>
      </p:sp>
    </p:spTree>
    <p:extLst>
      <p:ext uri="{BB962C8B-B14F-4D97-AF65-F5344CB8AC3E}">
        <p14:creationId xmlns:p14="http://schemas.microsoft.com/office/powerpoint/2010/main" val="2129475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6B8180B-BD33-4632-BBDB-E5FB03B404AB}" type="slidenum">
              <a:rPr lang="en-US" smtClean="0"/>
              <a:t>7</a:t>
            </a:fld>
            <a:endParaRPr lang="en-US"/>
          </a:p>
        </p:txBody>
      </p:sp>
    </p:spTree>
    <p:extLst>
      <p:ext uri="{BB962C8B-B14F-4D97-AF65-F5344CB8AC3E}">
        <p14:creationId xmlns:p14="http://schemas.microsoft.com/office/powerpoint/2010/main" val="837918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6B8180B-BD33-4632-BBDB-E5FB03B404AB}" type="slidenum">
              <a:rPr lang="en-US" smtClean="0"/>
              <a:t>8</a:t>
            </a:fld>
            <a:endParaRPr lang="en-US"/>
          </a:p>
        </p:txBody>
      </p:sp>
    </p:spTree>
    <p:extLst>
      <p:ext uri="{BB962C8B-B14F-4D97-AF65-F5344CB8AC3E}">
        <p14:creationId xmlns:p14="http://schemas.microsoft.com/office/powerpoint/2010/main" val="392708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1402"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827588"/>
          </a:xfrm>
          <a:prstGeom prst="rect">
            <a:avLst/>
          </a:prstGeom>
          <a:noFill/>
          <a:extLst>
            <a:ext uri="{909E8E84-426E-40DD-AFC4-6F175D3DCCD1}">
              <a14:hiddenFill xmlns:a14="http://schemas.microsoft.com/office/drawing/2010/main">
                <a:solidFill>
                  <a:srgbClr val="FFFFFF"/>
                </a:solidFill>
              </a14:hiddenFill>
            </a:ext>
          </a:extLst>
        </p:spPr>
      </p:pic>
      <p:pic>
        <p:nvPicPr>
          <p:cNvPr id="101396" name="Picture 20"/>
          <p:cNvPicPr>
            <a:picLocks noChangeAspect="1" noChangeArrowheads="1"/>
          </p:cNvPicPr>
          <p:nvPr userDrawn="1"/>
        </p:nvPicPr>
        <p:blipFill>
          <a:blip r:embed="rId3" cstate="print">
            <a:lum bright="-10000" contrast="10000"/>
            <a:extLst>
              <a:ext uri="{28A0092B-C50C-407E-A947-70E740481C1C}">
                <a14:useLocalDpi xmlns:a14="http://schemas.microsoft.com/office/drawing/2010/main" val="0"/>
              </a:ext>
            </a:extLst>
          </a:blip>
          <a:srcRect/>
          <a:stretch>
            <a:fillRect/>
          </a:stretch>
        </p:blipFill>
        <p:spPr bwMode="auto">
          <a:xfrm>
            <a:off x="3311525" y="5326063"/>
            <a:ext cx="2413000" cy="1520825"/>
          </a:xfrm>
          <a:prstGeom prst="rect">
            <a:avLst/>
          </a:prstGeom>
          <a:noFill/>
          <a:extLst>
            <a:ext uri="{909E8E84-426E-40DD-AFC4-6F175D3DCCD1}">
              <a14:hiddenFill xmlns:a14="http://schemas.microsoft.com/office/drawing/2010/main">
                <a:solidFill>
                  <a:srgbClr val="FFFFFF"/>
                </a:solidFill>
              </a14:hiddenFill>
            </a:ext>
          </a:extLst>
        </p:spPr>
      </p:pic>
      <p:sp>
        <p:nvSpPr>
          <p:cNvPr id="101397" name="Rectangle 21"/>
          <p:cNvSpPr>
            <a:spLocks noGrp="1" noChangeArrowheads="1"/>
          </p:cNvSpPr>
          <p:nvPr>
            <p:ph type="ctrTitle" sz="quarter"/>
          </p:nvPr>
        </p:nvSpPr>
        <p:spPr bwMode="auto">
          <a:xfrm>
            <a:off x="0" y="836613"/>
            <a:ext cx="9144000" cy="731837"/>
          </a:xfrm>
          <a:extLst>
            <a:ext uri="{909E8E84-426E-40DD-AFC4-6F175D3DCCD1}">
              <a14:hiddenFill xmlns:a14="http://schemas.microsoft.com/office/drawing/2010/main">
                <a:solidFill>
                  <a:schemeClr val="accent1"/>
                </a:solidFill>
              </a14:hiddenFill>
            </a:ext>
          </a:extLst>
        </p:spPr>
        <p:txBody>
          <a:bodyPr lIns="91440" tIns="45720" rIns="91440" bIns="45720" anchor="t"/>
          <a:lstStyle>
            <a:lvl1pPr algn="ctr">
              <a:defRPr sz="4000"/>
            </a:lvl1pPr>
          </a:lstStyle>
          <a:p>
            <a:pPr lvl="0"/>
            <a:r>
              <a:rPr lang="en-US" noProof="0" smtClean="0"/>
              <a:t>Click to edit Master title style</a:t>
            </a:r>
          </a:p>
        </p:txBody>
      </p:sp>
      <p:sp>
        <p:nvSpPr>
          <p:cNvPr id="101398" name="Rectangle 22"/>
          <p:cNvSpPr>
            <a:spLocks noGrp="1" noChangeArrowheads="1"/>
          </p:cNvSpPr>
          <p:nvPr>
            <p:ph type="subTitle" sz="quarter" idx="1"/>
          </p:nvPr>
        </p:nvSpPr>
        <p:spPr>
          <a:xfrm>
            <a:off x="5868988" y="2987675"/>
            <a:ext cx="3228975" cy="790575"/>
          </a:xfrm>
        </p:spPr>
        <p:txBody>
          <a:bodyPr lIns="91440" tIns="45720" rIns="91440" bIns="45720"/>
          <a:lstStyle>
            <a:lvl1pPr marL="0" indent="0" algn="ctr">
              <a:spcBef>
                <a:spcPct val="10000"/>
              </a:spcBef>
              <a:buFont typeface="Wingdings" pitchFamily="2" charset="2"/>
              <a:buNone/>
              <a:defRPr>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3027734135"/>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7625969"/>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19025992"/>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87363" y="1243013"/>
            <a:ext cx="4092575" cy="5281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32338" y="1243013"/>
            <a:ext cx="4092575" cy="5281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13910035"/>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21862343"/>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6944724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784864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84654715"/>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577379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25156691"/>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115888"/>
            <a:ext cx="2084388" cy="64087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87363" y="115888"/>
            <a:ext cx="6100762" cy="64087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92427188"/>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chartAndTx" preserve="1">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115888"/>
            <a:ext cx="7726363" cy="533400"/>
          </a:xfrm>
        </p:spPr>
        <p:txBody>
          <a:bodyPr/>
          <a:lstStyle/>
          <a:p>
            <a:r>
              <a:rPr lang="en-US" smtClean="0"/>
              <a:t>Click to edit Master title style</a:t>
            </a:r>
            <a:endParaRPr lang="en-US"/>
          </a:p>
        </p:txBody>
      </p:sp>
      <p:sp>
        <p:nvSpPr>
          <p:cNvPr id="3" name="Chart Placeholder 2"/>
          <p:cNvSpPr>
            <a:spLocks noGrp="1"/>
          </p:cNvSpPr>
          <p:nvPr>
            <p:ph type="chart" sz="half" idx="1"/>
          </p:nvPr>
        </p:nvSpPr>
        <p:spPr>
          <a:xfrm>
            <a:off x="487363" y="1243013"/>
            <a:ext cx="4092575" cy="5281612"/>
          </a:xfrm>
        </p:spPr>
        <p:txBody>
          <a:bodyPr/>
          <a:lstStyle/>
          <a:p>
            <a:endParaRPr lang="en-US"/>
          </a:p>
        </p:txBody>
      </p:sp>
      <p:sp>
        <p:nvSpPr>
          <p:cNvPr id="4" name="Text Placeholder 3"/>
          <p:cNvSpPr>
            <a:spLocks noGrp="1"/>
          </p:cNvSpPr>
          <p:nvPr>
            <p:ph type="body" sz="half" idx="2"/>
          </p:nvPr>
        </p:nvSpPr>
        <p:spPr>
          <a:xfrm>
            <a:off x="4732338" y="1243013"/>
            <a:ext cx="4092575" cy="5281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06781073"/>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115888"/>
            <a:ext cx="7726363" cy="533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87363" y="1243013"/>
            <a:ext cx="4092575" cy="5281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32338" y="1243013"/>
            <a:ext cx="4092575" cy="5281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6659765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46" name="Picture 22"/>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763588"/>
          </a:xfrm>
          <a:prstGeom prst="rect">
            <a:avLst/>
          </a:prstGeom>
          <a:noFill/>
          <a:extLst>
            <a:ext uri="{909E8E84-426E-40DD-AFC4-6F175D3DCCD1}">
              <a14:hiddenFill xmlns:a14="http://schemas.microsoft.com/office/drawing/2010/main">
                <a:solidFill>
                  <a:srgbClr val="FFFFFF"/>
                </a:solidFill>
              </a14:hiddenFill>
            </a:ext>
          </a:extLst>
        </p:spPr>
      </p:pic>
      <p:sp>
        <p:nvSpPr>
          <p:cNvPr id="1027" name="Rectangle 3"/>
          <p:cNvSpPr>
            <a:spLocks noGrp="1" noChangeArrowheads="1"/>
          </p:cNvSpPr>
          <p:nvPr>
            <p:ph type="body" idx="1"/>
          </p:nvPr>
        </p:nvSpPr>
        <p:spPr bwMode="auto">
          <a:xfrm>
            <a:off x="487363" y="1243013"/>
            <a:ext cx="8337550" cy="5281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6800" tIns="46800" rIns="46800" bIns="4680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53" name="Rectangle 29"/>
          <p:cNvSpPr>
            <a:spLocks noGrp="1" noChangeArrowheads="1"/>
          </p:cNvSpPr>
          <p:nvPr>
            <p:ph type="title"/>
          </p:nvPr>
        </p:nvSpPr>
        <p:spPr bwMode="gray">
          <a:xfrm>
            <a:off x="533400" y="115888"/>
            <a:ext cx="7726363" cy="533400"/>
          </a:xfrm>
          <a:prstGeom prst="rect">
            <a:avLst/>
          </a:prstGeom>
          <a:noFill/>
          <a:ln>
            <a:noFill/>
          </a:ln>
          <a:effectLst/>
          <a:extLst>
            <a:ext uri="{909E8E84-426E-40DD-AFC4-6F175D3DCCD1}">
              <a14:hiddenFill xmlns:a14="http://schemas.microsoft.com/office/drawing/2010/main">
                <a:solidFill>
                  <a:srgbClr val="CC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72000" bIns="0" numCol="1" anchor="ctr" anchorCtr="0" compatLnSpc="1">
            <a:prstTxWarp prst="textNoShape">
              <a:avLst/>
            </a:prstTxWarp>
          </a:bodyPr>
          <a:lstStyle/>
          <a:p>
            <a:pPr lvl="0"/>
            <a:r>
              <a:rPr lang="en-US" smtClean="0"/>
              <a:t>Title</a:t>
            </a:r>
          </a:p>
        </p:txBody>
      </p:sp>
    </p:spTree>
    <p:extLst>
      <p:ext uri="{BB962C8B-B14F-4D97-AF65-F5344CB8AC3E}">
        <p14:creationId xmlns:p14="http://schemas.microsoft.com/office/powerpoint/2010/main" val="20628902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p:timing>
    <p:tnLst>
      <p:par>
        <p:cTn id="1" dur="indefinite" restart="never" nodeType="tmRoot"/>
      </p:par>
    </p:tnLst>
  </p:timing>
  <p:txStyles>
    <p:titleStyle>
      <a:lvl1pPr algn="l" defTabSz="881063" rtl="0" eaLnBrk="0" fontAlgn="base" hangingPunct="0">
        <a:spcBef>
          <a:spcPct val="0"/>
        </a:spcBef>
        <a:spcAft>
          <a:spcPct val="0"/>
        </a:spcAft>
        <a:defRPr sz="3200">
          <a:solidFill>
            <a:schemeClr val="bg1"/>
          </a:solidFill>
          <a:latin typeface="+mj-lt"/>
          <a:ea typeface="+mj-ea"/>
          <a:cs typeface="+mj-cs"/>
        </a:defRPr>
      </a:lvl1pPr>
      <a:lvl2pPr algn="l" defTabSz="881063" rtl="0" eaLnBrk="0" fontAlgn="base" hangingPunct="0">
        <a:spcBef>
          <a:spcPct val="0"/>
        </a:spcBef>
        <a:spcAft>
          <a:spcPct val="0"/>
        </a:spcAft>
        <a:defRPr sz="3200">
          <a:solidFill>
            <a:schemeClr val="bg1"/>
          </a:solidFill>
          <a:latin typeface="Arial" charset="0"/>
        </a:defRPr>
      </a:lvl2pPr>
      <a:lvl3pPr algn="l" defTabSz="881063" rtl="0" eaLnBrk="0" fontAlgn="base" hangingPunct="0">
        <a:spcBef>
          <a:spcPct val="0"/>
        </a:spcBef>
        <a:spcAft>
          <a:spcPct val="0"/>
        </a:spcAft>
        <a:defRPr sz="3200">
          <a:solidFill>
            <a:schemeClr val="bg1"/>
          </a:solidFill>
          <a:latin typeface="Arial" charset="0"/>
        </a:defRPr>
      </a:lvl3pPr>
      <a:lvl4pPr algn="l" defTabSz="881063" rtl="0" eaLnBrk="0" fontAlgn="base" hangingPunct="0">
        <a:spcBef>
          <a:spcPct val="0"/>
        </a:spcBef>
        <a:spcAft>
          <a:spcPct val="0"/>
        </a:spcAft>
        <a:defRPr sz="3200">
          <a:solidFill>
            <a:schemeClr val="bg1"/>
          </a:solidFill>
          <a:latin typeface="Arial" charset="0"/>
        </a:defRPr>
      </a:lvl4pPr>
      <a:lvl5pPr algn="l" defTabSz="881063" rtl="0" eaLnBrk="0" fontAlgn="base" hangingPunct="0">
        <a:spcBef>
          <a:spcPct val="0"/>
        </a:spcBef>
        <a:spcAft>
          <a:spcPct val="0"/>
        </a:spcAft>
        <a:defRPr sz="3200">
          <a:solidFill>
            <a:schemeClr val="bg1"/>
          </a:solidFill>
          <a:latin typeface="Arial" charset="0"/>
        </a:defRPr>
      </a:lvl5pPr>
      <a:lvl6pPr marL="457200" algn="l" defTabSz="881063" rtl="0" eaLnBrk="0" fontAlgn="base" hangingPunct="0">
        <a:spcBef>
          <a:spcPct val="0"/>
        </a:spcBef>
        <a:spcAft>
          <a:spcPct val="0"/>
        </a:spcAft>
        <a:defRPr sz="3200">
          <a:solidFill>
            <a:schemeClr val="bg1"/>
          </a:solidFill>
          <a:latin typeface="Arial" charset="0"/>
        </a:defRPr>
      </a:lvl6pPr>
      <a:lvl7pPr marL="914400" algn="l" defTabSz="881063" rtl="0" eaLnBrk="0" fontAlgn="base" hangingPunct="0">
        <a:spcBef>
          <a:spcPct val="0"/>
        </a:spcBef>
        <a:spcAft>
          <a:spcPct val="0"/>
        </a:spcAft>
        <a:defRPr sz="3200">
          <a:solidFill>
            <a:schemeClr val="bg1"/>
          </a:solidFill>
          <a:latin typeface="Arial" charset="0"/>
        </a:defRPr>
      </a:lvl7pPr>
      <a:lvl8pPr marL="1371600" algn="l" defTabSz="881063" rtl="0" eaLnBrk="0" fontAlgn="base" hangingPunct="0">
        <a:spcBef>
          <a:spcPct val="0"/>
        </a:spcBef>
        <a:spcAft>
          <a:spcPct val="0"/>
        </a:spcAft>
        <a:defRPr sz="3200">
          <a:solidFill>
            <a:schemeClr val="bg1"/>
          </a:solidFill>
          <a:latin typeface="Arial" charset="0"/>
        </a:defRPr>
      </a:lvl8pPr>
      <a:lvl9pPr marL="1828800" algn="l" defTabSz="881063" rtl="0" eaLnBrk="0" fontAlgn="base" hangingPunct="0">
        <a:spcBef>
          <a:spcPct val="0"/>
        </a:spcBef>
        <a:spcAft>
          <a:spcPct val="0"/>
        </a:spcAft>
        <a:defRPr sz="3200">
          <a:solidFill>
            <a:schemeClr val="bg1"/>
          </a:solidFill>
          <a:latin typeface="Arial" charset="0"/>
        </a:defRPr>
      </a:lvl9pPr>
    </p:titleStyle>
    <p:bodyStyle>
      <a:lvl1pPr marL="271463" indent="-271463" algn="l" defTabSz="981075" rtl="0" eaLnBrk="0" fontAlgn="base" hangingPunct="0">
        <a:spcBef>
          <a:spcPct val="40000"/>
        </a:spcBef>
        <a:spcAft>
          <a:spcPct val="0"/>
        </a:spcAft>
        <a:buClr>
          <a:schemeClr val="hlink"/>
        </a:buClr>
        <a:buSzPct val="120000"/>
        <a:buFont typeface="Wingdings" pitchFamily="2" charset="2"/>
        <a:buChar char="§"/>
        <a:defRPr>
          <a:solidFill>
            <a:srgbClr val="00279F"/>
          </a:solidFill>
          <a:latin typeface="+mn-lt"/>
          <a:ea typeface="+mn-ea"/>
          <a:cs typeface="+mn-cs"/>
        </a:defRPr>
      </a:lvl1pPr>
      <a:lvl2pPr marL="625475" indent="-174625" algn="l" defTabSz="981075" rtl="0" eaLnBrk="0" fontAlgn="base" hangingPunct="0">
        <a:spcBef>
          <a:spcPct val="20000"/>
        </a:spcBef>
        <a:spcAft>
          <a:spcPct val="0"/>
        </a:spcAft>
        <a:buClr>
          <a:srgbClr val="339900"/>
        </a:buClr>
        <a:buSzPct val="125000"/>
        <a:buFont typeface="Times New Roman" pitchFamily="18" charset="0"/>
        <a:buChar char="-"/>
        <a:defRPr sz="1600">
          <a:solidFill>
            <a:srgbClr val="00279F"/>
          </a:solidFill>
          <a:latin typeface="+mn-lt"/>
        </a:defRPr>
      </a:lvl2pPr>
      <a:lvl3pPr marL="987425" indent="-182563" algn="l" defTabSz="981075" rtl="0" eaLnBrk="0" fontAlgn="base" hangingPunct="0">
        <a:spcBef>
          <a:spcPct val="20000"/>
        </a:spcBef>
        <a:spcAft>
          <a:spcPct val="0"/>
        </a:spcAft>
        <a:buClr>
          <a:schemeClr val="hlink"/>
        </a:buClr>
        <a:buFont typeface="Marlett" pitchFamily="2" charset="2"/>
        <a:buChar char="8"/>
        <a:defRPr sz="1600">
          <a:solidFill>
            <a:srgbClr val="00279F"/>
          </a:solidFill>
          <a:latin typeface="+mn-lt"/>
        </a:defRPr>
      </a:lvl3pPr>
      <a:lvl4pPr marL="1349375" indent="-182563" algn="l" defTabSz="981075" rtl="0" eaLnBrk="0" fontAlgn="base" hangingPunct="0">
        <a:spcBef>
          <a:spcPct val="20000"/>
        </a:spcBef>
        <a:spcAft>
          <a:spcPct val="0"/>
        </a:spcAft>
        <a:buClr>
          <a:srgbClr val="339900"/>
        </a:buClr>
        <a:buSzPct val="125000"/>
        <a:buFont typeface="Times New Roman" pitchFamily="18" charset="0"/>
        <a:buChar char="-"/>
        <a:defRPr sz="1600">
          <a:solidFill>
            <a:srgbClr val="00279F"/>
          </a:solidFill>
          <a:latin typeface="+mn-lt"/>
        </a:defRPr>
      </a:lvl4pPr>
      <a:lvl5pPr marL="2157413" indent="-339725" algn="l" defTabSz="981075" rtl="0" fontAlgn="base">
        <a:spcBef>
          <a:spcPct val="20000"/>
        </a:spcBef>
        <a:spcAft>
          <a:spcPct val="0"/>
        </a:spcAft>
        <a:buClr>
          <a:schemeClr val="hlink"/>
        </a:buClr>
        <a:buSzPct val="125000"/>
        <a:buFont typeface="Arial" charset="0"/>
        <a:buChar char="»"/>
        <a:defRPr sz="1600">
          <a:solidFill>
            <a:schemeClr val="tx1"/>
          </a:solidFill>
          <a:latin typeface="+mn-lt"/>
        </a:defRPr>
      </a:lvl5pPr>
      <a:lvl6pPr marL="2614613" indent="-339725" algn="l" defTabSz="981075" rtl="0" fontAlgn="base">
        <a:spcBef>
          <a:spcPct val="20000"/>
        </a:spcBef>
        <a:spcAft>
          <a:spcPct val="0"/>
        </a:spcAft>
        <a:buClr>
          <a:schemeClr val="hlink"/>
        </a:buClr>
        <a:buSzPct val="125000"/>
        <a:buFont typeface="Arial" charset="0"/>
        <a:buChar char="»"/>
        <a:defRPr sz="1600">
          <a:solidFill>
            <a:schemeClr val="tx1"/>
          </a:solidFill>
          <a:latin typeface="+mn-lt"/>
        </a:defRPr>
      </a:lvl6pPr>
      <a:lvl7pPr marL="3071813" indent="-339725" algn="l" defTabSz="981075" rtl="0" fontAlgn="base">
        <a:spcBef>
          <a:spcPct val="20000"/>
        </a:spcBef>
        <a:spcAft>
          <a:spcPct val="0"/>
        </a:spcAft>
        <a:buClr>
          <a:schemeClr val="hlink"/>
        </a:buClr>
        <a:buSzPct val="125000"/>
        <a:buFont typeface="Arial" charset="0"/>
        <a:buChar char="»"/>
        <a:defRPr sz="1600">
          <a:solidFill>
            <a:schemeClr val="tx1"/>
          </a:solidFill>
          <a:latin typeface="+mn-lt"/>
        </a:defRPr>
      </a:lvl7pPr>
      <a:lvl8pPr marL="3529013" indent="-339725" algn="l" defTabSz="981075" rtl="0" fontAlgn="base">
        <a:spcBef>
          <a:spcPct val="20000"/>
        </a:spcBef>
        <a:spcAft>
          <a:spcPct val="0"/>
        </a:spcAft>
        <a:buClr>
          <a:schemeClr val="hlink"/>
        </a:buClr>
        <a:buSzPct val="125000"/>
        <a:buFont typeface="Arial" charset="0"/>
        <a:buChar char="»"/>
        <a:defRPr sz="1600">
          <a:solidFill>
            <a:schemeClr val="tx1"/>
          </a:solidFill>
          <a:latin typeface="+mn-lt"/>
        </a:defRPr>
      </a:lvl8pPr>
      <a:lvl9pPr marL="3986213" indent="-339725" algn="l" defTabSz="981075" rtl="0" fontAlgn="base">
        <a:spcBef>
          <a:spcPct val="20000"/>
        </a:spcBef>
        <a:spcAft>
          <a:spcPct val="0"/>
        </a:spcAft>
        <a:buClr>
          <a:schemeClr val="hlink"/>
        </a:buClr>
        <a:buSzPct val="125000"/>
        <a:buFont typeface="Arial" charset="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jpe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audio" Target="../media/audio1.wav"/></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jpe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mt.com/dam/product_organizations/industry/Load_Cells/Downloads/Transmitter/ind780qi/training/e-learning/materials/scale-simulator/Scale%20Simulator%201.0.4%20Install.zip" TargetMode="External"/><Relationship Id="rId3" Type="http://schemas.openxmlformats.org/officeDocument/2006/relationships/hyperlink" Target="NULL" TargetMode="External"/><Relationship Id="rId7" Type="http://schemas.openxmlformats.org/officeDocument/2006/relationships/hyperlink" Target="https://www.mt.com/dam/product_organizations/industry/Load_Cells/Downloads/Transmitter/ind780qi/training/e-learning/enhanced-aim/ind780-q-i-configuration-for-demo/IND780%20Q.i%20Configuration%20for%20Demo.zip" TargetMode="Externa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hyperlink" Target="https://www.mt.com/gb/en/home/library/datasheets/industrial-scales/terminals/ind780-qi-downloads.html" TargetMode="External"/><Relationship Id="rId4" Type="http://schemas.openxmlformats.org/officeDocument/2006/relationships/hyperlink" Target="https://www.mt.com/dam/product_organizations/industry/Load_Cells/Downloads/Transmitter/ind780qi/training/e-learning/enhanced-aim/demo-plc-program/Enhanced_AIM_V16_Demo.zip" TargetMode="Externa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MS900074810[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880719" y="4060012"/>
            <a:ext cx="609600" cy="609600"/>
          </a:xfrm>
          <a:prstGeom prst="rect">
            <a:avLst/>
          </a:prstGeom>
        </p:spPr>
      </p:pic>
      <p:sp>
        <p:nvSpPr>
          <p:cNvPr id="2" name="Title 1"/>
          <p:cNvSpPr>
            <a:spLocks noGrp="1"/>
          </p:cNvSpPr>
          <p:nvPr>
            <p:ph type="ctrTitle"/>
          </p:nvPr>
        </p:nvSpPr>
        <p:spPr>
          <a:xfrm>
            <a:off x="533400" y="304800"/>
            <a:ext cx="8153400" cy="1470025"/>
          </a:xfrm>
        </p:spPr>
        <p:txBody>
          <a:bodyPr/>
          <a:lstStyle/>
          <a:p>
            <a:r>
              <a:rPr lang="en-US" dirty="0" smtClean="0"/>
              <a:t>Introduction to the Enhanced AIM</a:t>
            </a:r>
            <a:endParaRPr lang="en-US" dirty="0"/>
          </a:p>
        </p:txBody>
      </p:sp>
      <p:sp>
        <p:nvSpPr>
          <p:cNvPr id="4" name="TextBox 3"/>
          <p:cNvSpPr txBox="1"/>
          <p:nvPr/>
        </p:nvSpPr>
        <p:spPr>
          <a:xfrm>
            <a:off x="609600" y="1405575"/>
            <a:ext cx="8153400" cy="646331"/>
          </a:xfrm>
          <a:prstGeom prst="rect">
            <a:avLst/>
          </a:prstGeom>
          <a:noFill/>
        </p:spPr>
        <p:txBody>
          <a:bodyPr wrap="square" rtlCol="0">
            <a:spAutoFit/>
          </a:bodyPr>
          <a:lstStyle/>
          <a:p>
            <a:r>
              <a:rPr lang="en-US" dirty="0" smtClean="0"/>
              <a:t>When Q.i was first introduced, a ladder logic driver program – called the Application Interface Module (AIM) - was created for Rockwell ControlLogix processors .</a:t>
            </a:r>
          </a:p>
        </p:txBody>
      </p:sp>
      <p:pic>
        <p:nvPicPr>
          <p:cNvPr id="1026"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55482" y="2890293"/>
            <a:ext cx="2058588"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4" name="Group 13"/>
          <p:cNvGrpSpPr/>
          <p:nvPr/>
        </p:nvGrpSpPr>
        <p:grpSpPr>
          <a:xfrm>
            <a:off x="1706559" y="4757180"/>
            <a:ext cx="1075336" cy="472385"/>
            <a:chOff x="2895601" y="4997959"/>
            <a:chExt cx="1075336" cy="472385"/>
          </a:xfrm>
        </p:grpSpPr>
        <p:sp>
          <p:nvSpPr>
            <p:cNvPr id="8" name="Right Arrow 7"/>
            <p:cNvSpPr/>
            <p:nvPr/>
          </p:nvSpPr>
          <p:spPr>
            <a:xfrm>
              <a:off x="2918272" y="5190732"/>
              <a:ext cx="1052665"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895601" y="4997959"/>
              <a:ext cx="1052665" cy="307777"/>
            </a:xfrm>
            <a:prstGeom prst="rect">
              <a:avLst/>
            </a:prstGeom>
            <a:noFill/>
          </p:spPr>
          <p:txBody>
            <a:bodyPr wrap="square" rtlCol="0">
              <a:spAutoFit/>
            </a:bodyPr>
            <a:lstStyle/>
            <a:p>
              <a:r>
                <a:rPr lang="en-US" sz="1400" dirty="0" smtClean="0"/>
                <a:t>Cyclic Data</a:t>
              </a:r>
              <a:endParaRPr lang="en-US" sz="1400" dirty="0"/>
            </a:p>
          </p:txBody>
        </p:sp>
      </p:grpSp>
      <p:grpSp>
        <p:nvGrpSpPr>
          <p:cNvPr id="13" name="Group 12"/>
          <p:cNvGrpSpPr/>
          <p:nvPr/>
        </p:nvGrpSpPr>
        <p:grpSpPr>
          <a:xfrm>
            <a:off x="6477000" y="5105400"/>
            <a:ext cx="1143000" cy="473786"/>
            <a:chOff x="4572000" y="5173832"/>
            <a:chExt cx="1143000" cy="473786"/>
          </a:xfrm>
        </p:grpSpPr>
        <p:sp>
          <p:nvSpPr>
            <p:cNvPr id="11" name="Right Arrow 10"/>
            <p:cNvSpPr/>
            <p:nvPr/>
          </p:nvSpPr>
          <p:spPr>
            <a:xfrm rot="10800000">
              <a:off x="4572000" y="5368006"/>
              <a:ext cx="1066800"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662335" y="5173832"/>
              <a:ext cx="1052665" cy="307777"/>
            </a:xfrm>
            <a:prstGeom prst="rect">
              <a:avLst/>
            </a:prstGeom>
            <a:noFill/>
          </p:spPr>
          <p:txBody>
            <a:bodyPr wrap="square" rtlCol="0">
              <a:spAutoFit/>
            </a:bodyPr>
            <a:lstStyle/>
            <a:p>
              <a:r>
                <a:rPr lang="en-US" sz="1400" dirty="0" smtClean="0"/>
                <a:t>Cyclic Data</a:t>
              </a:r>
              <a:endParaRPr lang="en-US" sz="1400" dirty="0"/>
            </a:p>
          </p:txBody>
        </p:sp>
      </p:grpSp>
      <p:sp>
        <p:nvSpPr>
          <p:cNvPr id="15" name="TextBox 14"/>
          <p:cNvSpPr txBox="1"/>
          <p:nvPr/>
        </p:nvSpPr>
        <p:spPr>
          <a:xfrm>
            <a:off x="2185519" y="6172200"/>
            <a:ext cx="4838105" cy="381000"/>
          </a:xfrm>
          <a:prstGeom prst="rect">
            <a:avLst/>
          </a:prstGeom>
          <a:noFill/>
        </p:spPr>
        <p:txBody>
          <a:bodyPr wrap="square" rtlCol="0">
            <a:spAutoFit/>
          </a:bodyPr>
          <a:lstStyle/>
          <a:p>
            <a:r>
              <a:rPr lang="en-US" dirty="0" smtClean="0"/>
              <a:t>Press Space Bar When Ready to Continue</a:t>
            </a:r>
            <a:endParaRPr lang="en-US" dirty="0"/>
          </a:p>
        </p:txBody>
      </p:sp>
      <p:sp>
        <p:nvSpPr>
          <p:cNvPr id="20" name="TextBox 19"/>
          <p:cNvSpPr txBox="1"/>
          <p:nvPr/>
        </p:nvSpPr>
        <p:spPr>
          <a:xfrm>
            <a:off x="3126035" y="2051906"/>
            <a:ext cx="2362200" cy="369332"/>
          </a:xfrm>
          <a:prstGeom prst="rect">
            <a:avLst/>
          </a:prstGeom>
          <a:noFill/>
        </p:spPr>
        <p:txBody>
          <a:bodyPr wrap="square" rtlCol="0">
            <a:spAutoFit/>
          </a:bodyPr>
          <a:lstStyle/>
          <a:p>
            <a:r>
              <a:rPr lang="en-US" sz="1600" dirty="0" smtClean="0"/>
              <a:t>It did the following</a:t>
            </a:r>
            <a:r>
              <a:rPr lang="en-US" dirty="0" smtClean="0"/>
              <a:t>:</a:t>
            </a:r>
            <a:endParaRPr lang="en-US" dirty="0"/>
          </a:p>
        </p:txBody>
      </p:sp>
      <p:sp>
        <p:nvSpPr>
          <p:cNvPr id="21" name="TextBox 20"/>
          <p:cNvSpPr txBox="1"/>
          <p:nvPr/>
        </p:nvSpPr>
        <p:spPr>
          <a:xfrm>
            <a:off x="3429000" y="2392016"/>
            <a:ext cx="4876800" cy="307777"/>
          </a:xfrm>
          <a:prstGeom prst="rect">
            <a:avLst/>
          </a:prstGeom>
          <a:noFill/>
        </p:spPr>
        <p:txBody>
          <a:bodyPr wrap="square" rtlCol="0">
            <a:spAutoFit/>
          </a:bodyPr>
          <a:lstStyle/>
          <a:p>
            <a:r>
              <a:rPr lang="en-US" sz="1400" dirty="0" smtClean="0"/>
              <a:t>Organized cyclic data into usable blocks for the PLC program.</a:t>
            </a:r>
            <a:endParaRPr lang="en-US" sz="1400" dirty="0"/>
          </a:p>
        </p:txBody>
      </p:sp>
      <p:sp>
        <p:nvSpPr>
          <p:cNvPr id="23" name="TextBox 22"/>
          <p:cNvSpPr txBox="1"/>
          <p:nvPr/>
        </p:nvSpPr>
        <p:spPr>
          <a:xfrm>
            <a:off x="3429000" y="2699793"/>
            <a:ext cx="4876800" cy="307777"/>
          </a:xfrm>
          <a:prstGeom prst="rect">
            <a:avLst/>
          </a:prstGeom>
          <a:noFill/>
        </p:spPr>
        <p:txBody>
          <a:bodyPr wrap="square" rtlCol="0">
            <a:spAutoFit/>
          </a:bodyPr>
          <a:lstStyle/>
          <a:p>
            <a:r>
              <a:rPr lang="en-US" sz="1400" dirty="0" smtClean="0"/>
              <a:t>Handled sending and receiving discrete messages to the Q.i </a:t>
            </a:r>
            <a:endParaRPr lang="en-US" sz="1400" dirty="0"/>
          </a:p>
        </p:txBody>
      </p:sp>
      <p:sp>
        <p:nvSpPr>
          <p:cNvPr id="29" name="TextBox 28"/>
          <p:cNvSpPr txBox="1"/>
          <p:nvPr/>
        </p:nvSpPr>
        <p:spPr>
          <a:xfrm>
            <a:off x="3429000" y="3017538"/>
            <a:ext cx="4876800" cy="523220"/>
          </a:xfrm>
          <a:prstGeom prst="rect">
            <a:avLst/>
          </a:prstGeom>
          <a:noFill/>
        </p:spPr>
        <p:txBody>
          <a:bodyPr wrap="square" rtlCol="0">
            <a:spAutoFit/>
          </a:bodyPr>
          <a:lstStyle/>
          <a:p>
            <a:r>
              <a:rPr lang="en-US" sz="1400" dirty="0" smtClean="0"/>
              <a:t>Including some rather complicated message retry logic in case a discrete message failed to get through.</a:t>
            </a:r>
            <a:endParaRPr lang="en-US" sz="1400" dirty="0"/>
          </a:p>
        </p:txBody>
      </p:sp>
      <p:sp>
        <p:nvSpPr>
          <p:cNvPr id="17" name="Left Arrow 16"/>
          <p:cNvSpPr/>
          <p:nvPr/>
        </p:nvSpPr>
        <p:spPr>
          <a:xfrm>
            <a:off x="7023624" y="4364812"/>
            <a:ext cx="1143000" cy="533400"/>
          </a:xfrm>
          <a:prstGeom prst="lef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Done</a:t>
            </a:r>
            <a:endParaRPr lang="en-US" dirty="0"/>
          </a:p>
        </p:txBody>
      </p:sp>
      <p:sp>
        <p:nvSpPr>
          <p:cNvPr id="19" name="Right Arrow 18"/>
          <p:cNvSpPr/>
          <p:nvPr/>
        </p:nvSpPr>
        <p:spPr>
          <a:xfrm>
            <a:off x="1419447" y="4218159"/>
            <a:ext cx="1362190" cy="60960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Start Feed</a:t>
            </a:r>
            <a:endParaRPr lang="en-US" dirty="0"/>
          </a:p>
        </p:txBody>
      </p:sp>
      <p:sp>
        <p:nvSpPr>
          <p:cNvPr id="22" name="Right Arrow 21"/>
          <p:cNvSpPr/>
          <p:nvPr/>
        </p:nvSpPr>
        <p:spPr>
          <a:xfrm>
            <a:off x="1420955" y="4209106"/>
            <a:ext cx="1362191" cy="60960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Retry Feed</a:t>
            </a:r>
            <a:endParaRPr lang="en-US" dirty="0"/>
          </a:p>
        </p:txBody>
      </p:sp>
      <p:sp>
        <p:nvSpPr>
          <p:cNvPr id="16" name="Right Arrow 15"/>
          <p:cNvSpPr/>
          <p:nvPr/>
        </p:nvSpPr>
        <p:spPr>
          <a:xfrm>
            <a:off x="1423239" y="4219957"/>
            <a:ext cx="1362190" cy="60960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Start Feed</a:t>
            </a:r>
            <a:endParaRPr lang="en-US" dirty="0"/>
          </a:p>
        </p:txBody>
      </p:sp>
      <p:sp>
        <p:nvSpPr>
          <p:cNvPr id="24" name="Left Arrow 23"/>
          <p:cNvSpPr/>
          <p:nvPr/>
        </p:nvSpPr>
        <p:spPr>
          <a:xfrm>
            <a:off x="7023624" y="4364812"/>
            <a:ext cx="1143000" cy="533400"/>
          </a:xfrm>
          <a:prstGeom prst="lef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Done</a:t>
            </a:r>
            <a:endParaRPr lang="en-US" dirty="0"/>
          </a:p>
        </p:txBody>
      </p:sp>
      <p:sp>
        <p:nvSpPr>
          <p:cNvPr id="1024" name="TextBox 1023"/>
          <p:cNvSpPr txBox="1"/>
          <p:nvPr/>
        </p:nvSpPr>
        <p:spPr>
          <a:xfrm>
            <a:off x="6632312" y="3962400"/>
            <a:ext cx="1689625" cy="369332"/>
          </a:xfrm>
          <a:prstGeom prst="rect">
            <a:avLst/>
          </a:prstGeom>
          <a:noFill/>
        </p:spPr>
        <p:txBody>
          <a:bodyPr wrap="square" rtlCol="0">
            <a:spAutoFit/>
          </a:bodyPr>
          <a:lstStyle/>
          <a:p>
            <a:r>
              <a:rPr lang="en-US" dirty="0" smtClean="0"/>
              <a:t>JagXtreme Q.i</a:t>
            </a:r>
            <a:endParaRPr lang="en-US" dirty="0"/>
          </a:p>
        </p:txBody>
      </p:sp>
      <p:sp>
        <p:nvSpPr>
          <p:cNvPr id="6" name="Rectangle 5"/>
          <p:cNvSpPr/>
          <p:nvPr/>
        </p:nvSpPr>
        <p:spPr>
          <a:xfrm>
            <a:off x="1389269" y="4194306"/>
            <a:ext cx="1430131" cy="150258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AIM</a:t>
            </a:r>
            <a:endParaRPr lang="en-US" dirty="0"/>
          </a:p>
        </p:txBody>
      </p:sp>
      <p:pic>
        <p:nvPicPr>
          <p:cNvPr id="27"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91250" y="4286250"/>
            <a:ext cx="2571750"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7090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1500"/>
                            </p:stCondLst>
                            <p:childTnLst>
                              <p:par>
                                <p:cTn id="9" presetID="63" presetClass="path" presetSubtype="0" repeatCount="indefinite" accel="50000" decel="50000" fill="hold" nodeType="afterEffect">
                                  <p:stCondLst>
                                    <p:cond delay="0"/>
                                  </p:stCondLst>
                                  <p:childTnLst>
                                    <p:animMotion origin="layout" path="M -2.5E-6 -2.3739E-6 L 0.52969 -0.00578 " pathEditMode="relative" rAng="0" ptsTypes="AA">
                                      <p:cBhvr>
                                        <p:cTn id="10" dur="2000" fill="hold"/>
                                        <p:tgtEl>
                                          <p:spTgt spid="14"/>
                                        </p:tgtEl>
                                        <p:attrNameLst>
                                          <p:attrName>ppt_x</p:attrName>
                                          <p:attrName>ppt_y</p:attrName>
                                        </p:attrNameLst>
                                      </p:cBhvr>
                                      <p:rCtr x="26476" y="-301"/>
                                    </p:animMotion>
                                  </p:childTnLst>
                                </p:cTn>
                              </p:par>
                              <p:par>
                                <p:cTn id="11" presetID="35" presetClass="path" presetSubtype="0" repeatCount="indefinite" accel="50000" decel="50000" fill="hold" nodeType="withEffect">
                                  <p:stCondLst>
                                    <p:cond delay="0"/>
                                  </p:stCondLst>
                                  <p:childTnLst>
                                    <p:animMotion origin="layout" path="M -3.33333E-6 -3.25775E-6 L -0.54583 -0.00462 " pathEditMode="relative" rAng="0" ptsTypes="AA">
                                      <p:cBhvr>
                                        <p:cTn id="12" dur="2000" fill="hold"/>
                                        <p:tgtEl>
                                          <p:spTgt spid="13"/>
                                        </p:tgtEl>
                                        <p:attrNameLst>
                                          <p:attrName>ppt_x</p:attrName>
                                          <p:attrName>ppt_y</p:attrName>
                                        </p:attrNameLst>
                                      </p:cBhvr>
                                      <p:rCtr x="-27292" y="-231"/>
                                    </p:animMotion>
                                  </p:childTnLst>
                                </p:cTn>
                              </p:par>
                            </p:childTnLst>
                          </p:cTn>
                        </p:par>
                        <p:par>
                          <p:cTn id="13" fill="hold">
                            <p:stCondLst>
                              <p:cond delay="3500"/>
                            </p:stCondLst>
                            <p:childTnLst>
                              <p:par>
                                <p:cTn id="14" presetID="10" presetClass="entr" presetSubtype="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4000"/>
                            </p:stCondLst>
                            <p:childTnLst>
                              <p:par>
                                <p:cTn id="18" presetID="10" presetClass="entr" presetSubtype="0" fill="hold" grpId="0" nodeType="afterEffect">
                                  <p:stCondLst>
                                    <p:cond delay="300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par>
                          <p:cTn id="21" fill="hold">
                            <p:stCondLst>
                              <p:cond delay="7500"/>
                            </p:stCondLst>
                            <p:childTnLst>
                              <p:par>
                                <p:cTn id="22" presetID="10" presetClass="entr" presetSubtype="0" fill="hold" grpId="0" nodeType="afterEffect">
                                  <p:stCondLst>
                                    <p:cond delay="3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par>
                          <p:cTn id="25" fill="hold">
                            <p:stCondLst>
                              <p:cond delay="11000"/>
                            </p:stCondLst>
                            <p:childTnLst>
                              <p:par>
                                <p:cTn id="26" presetID="63" presetClass="path" presetSubtype="0" accel="50000" decel="50000" fill="hold" grpId="0" nodeType="afterEffect">
                                  <p:stCondLst>
                                    <p:cond delay="2000"/>
                                  </p:stCondLst>
                                  <p:childTnLst>
                                    <p:animMotion origin="layout" path="M 3.05556E-6 -1.49005E-6 L 0.59774 0.01527 " pathEditMode="relative" rAng="0" ptsTypes="AA">
                                      <p:cBhvr>
                                        <p:cTn id="27" dur="2000" fill="hold"/>
                                        <p:tgtEl>
                                          <p:spTgt spid="16"/>
                                        </p:tgtEl>
                                        <p:attrNameLst>
                                          <p:attrName>ppt_x</p:attrName>
                                          <p:attrName>ppt_y</p:attrName>
                                        </p:attrNameLst>
                                      </p:cBhvr>
                                      <p:rCtr x="29878" y="764"/>
                                    </p:animMotion>
                                  </p:childTnLst>
                                </p:cTn>
                              </p:par>
                            </p:childTnLst>
                          </p:cTn>
                        </p:par>
                        <p:par>
                          <p:cTn id="28" fill="hold">
                            <p:stCondLst>
                              <p:cond delay="15000"/>
                            </p:stCondLst>
                            <p:childTnLst>
                              <p:par>
                                <p:cTn id="29" presetID="35" presetClass="path" presetSubtype="0" accel="50000" decel="50000" fill="hold" grpId="0" nodeType="afterEffect">
                                  <p:stCondLst>
                                    <p:cond delay="3000"/>
                                  </p:stCondLst>
                                  <p:childTnLst>
                                    <p:animMotion origin="layout" path="M 3.33333E-6 -4.13697E-6 L -0.58854 -0.0118 " pathEditMode="relative" rAng="0" ptsTypes="AA">
                                      <p:cBhvr>
                                        <p:cTn id="30" dur="2000" fill="hold"/>
                                        <p:tgtEl>
                                          <p:spTgt spid="17"/>
                                        </p:tgtEl>
                                        <p:attrNameLst>
                                          <p:attrName>ppt_x</p:attrName>
                                          <p:attrName>ppt_y</p:attrName>
                                        </p:attrNameLst>
                                      </p:cBhvr>
                                      <p:rCtr x="-29427" y="-602"/>
                                    </p:animMotion>
                                  </p:childTnLst>
                                </p:cTn>
                              </p:par>
                            </p:childTnLst>
                          </p:cTn>
                        </p:par>
                        <p:par>
                          <p:cTn id="31" fill="hold">
                            <p:stCondLst>
                              <p:cond delay="20000"/>
                            </p:stCondLst>
                            <p:childTnLst>
                              <p:par>
                                <p:cTn id="32" presetID="54" presetClass="path" presetSubtype="0" accel="50000" decel="50000" fill="hold" grpId="0" nodeType="afterEffect">
                                  <p:stCondLst>
                                    <p:cond delay="2000"/>
                                  </p:stCondLst>
                                  <p:childTnLst>
                                    <p:animMotion origin="layout" path="M -1.66667E-6 1.50393E-6 C 0.00399 -0.00579 0.01945 -0.01134 0.02465 -0.01134 C 0.05816 -0.01134 0.09254 0.08005 0.09254 0.17191 C 0.09254 0.12563 0.10972 0.08029 0.12604 0.08029 C 0.14323 0.08029 0.15972 0.1261 0.15972 0.17191 C 0.15972 0.149 0.16823 0.12563 0.17674 0.12563 C 0.18542 0.12563 0.1941 0.14831 0.1941 0.17191 C 0.1941 0.16011 0.19844 0.149 0.20278 0.149 C 0.20712 0.149 0.21146 0.16057 0.21146 0.17191 C 0.21146 0.16566 0.21354 0.16011 0.21545 0.16011 C 0.21684 0.16011 0.21979 0.16589 0.21979 0.17191 C 0.21979 0.1689 0.22118 0.16566 0.22222 0.16566 C 0.22222 0.16659 0.22431 0.16867 0.22431 0.17191 C 0.22431 0.17029 0.22431 0.1689 0.2257 0.1689 C 0.2257 0.16936 0.22674 0.17052 0.22674 0.17191 C 0.22674 0.17098 0.22674 0.17029 0.22674 0.16936 C 0.22778 0.16936 0.22778 0.17029 0.22778 0.17098 C 0.22882 0.17098 0.22882 0.17052 0.22882 0.16936 C 0.23021 0.16936 0.23021 0.17029 0.23021 0.17098 " pathEditMode="relative" rAng="0" ptsTypes="fffffffffffffffffff">
                                      <p:cBhvr>
                                        <p:cTn id="33" dur="2000" fill="hold"/>
                                        <p:tgtEl>
                                          <p:spTgt spid="19"/>
                                        </p:tgtEl>
                                        <p:attrNameLst>
                                          <p:attrName>ppt_x</p:attrName>
                                          <p:attrName>ppt_y</p:attrName>
                                        </p:attrNameLst>
                                      </p:cBhvr>
                                      <p:rCtr x="11510" y="8029"/>
                                    </p:animMotion>
                                  </p:childTnLst>
                                </p:cTn>
                              </p:par>
                            </p:childTnLst>
                          </p:cTn>
                        </p:par>
                        <p:par>
                          <p:cTn id="34" fill="hold">
                            <p:stCondLst>
                              <p:cond delay="24000"/>
                            </p:stCondLst>
                            <p:childTnLst>
                              <p:par>
                                <p:cTn id="35" presetID="10" presetClass="entr" presetSubtype="0" fill="hold" grpId="0" nodeType="afterEffect">
                                  <p:stCondLst>
                                    <p:cond delay="100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childTnLst>
                          </p:cTn>
                        </p:par>
                        <p:par>
                          <p:cTn id="38" fill="hold">
                            <p:stCondLst>
                              <p:cond delay="25500"/>
                            </p:stCondLst>
                            <p:childTnLst>
                              <p:par>
                                <p:cTn id="39" presetID="63" presetClass="path" presetSubtype="0" accel="50000" decel="50000" fill="hold" grpId="0" nodeType="afterEffect">
                                  <p:stCondLst>
                                    <p:cond delay="2000"/>
                                  </p:stCondLst>
                                  <p:childTnLst>
                                    <p:animMotion origin="layout" path="M 0.00347 0.01804 L 0.59705 0.0081 " pathEditMode="relative" rAng="0" ptsTypes="AA">
                                      <p:cBhvr>
                                        <p:cTn id="40" dur="2000" fill="hold"/>
                                        <p:tgtEl>
                                          <p:spTgt spid="22"/>
                                        </p:tgtEl>
                                        <p:attrNameLst>
                                          <p:attrName>ppt_x</p:attrName>
                                          <p:attrName>ppt_y</p:attrName>
                                        </p:attrNameLst>
                                      </p:cBhvr>
                                      <p:rCtr x="29670" y="-509"/>
                                    </p:animMotion>
                                  </p:childTnLst>
                                </p:cTn>
                              </p:par>
                            </p:childTnLst>
                          </p:cTn>
                        </p:par>
                        <p:par>
                          <p:cTn id="41" fill="hold">
                            <p:stCondLst>
                              <p:cond delay="29500"/>
                            </p:stCondLst>
                            <p:childTnLst>
                              <p:par>
                                <p:cTn id="42" presetID="35" presetClass="path" presetSubtype="0" accel="50000" decel="50000" fill="hold" grpId="0" nodeType="afterEffect">
                                  <p:stCondLst>
                                    <p:cond delay="1000"/>
                                  </p:stCondLst>
                                  <p:childTnLst>
                                    <p:animMotion origin="layout" path="M 3.33333E-6 -4.13697E-6 L -0.58854 -0.0118 " pathEditMode="relative" rAng="0" ptsTypes="AA">
                                      <p:cBhvr>
                                        <p:cTn id="43" dur="2000" fill="hold"/>
                                        <p:tgtEl>
                                          <p:spTgt spid="24"/>
                                        </p:tgtEl>
                                        <p:attrNameLst>
                                          <p:attrName>ppt_x</p:attrName>
                                          <p:attrName>ppt_y</p:attrName>
                                        </p:attrNameLst>
                                      </p:cBhvr>
                                      <p:rCtr x="-29427" y="-602"/>
                                    </p:animMotion>
                                  </p:childTnLst>
                                </p:cTn>
                              </p:par>
                            </p:childTnLst>
                          </p:cTn>
                        </p:par>
                        <p:par>
                          <p:cTn id="44" fill="hold">
                            <p:stCondLst>
                              <p:cond delay="325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subTnLst>
                                    <p:audio>
                                      <p:cMediaNode>
                                        <p:cTn display="0" masterRel="sameClick">
                                          <p:stCondLst>
                                            <p:cond evt="begin" delay="0">
                                              <p:tn val="45"/>
                                            </p:cond>
                                          </p:stCondLst>
                                          <p:endCondLst>
                                            <p:cond evt="onStopAudio" delay="0">
                                              <p:tgtEl>
                                                <p:sldTgt/>
                                              </p:tgtEl>
                                            </p:cond>
                                          </p:endCondLst>
                                        </p:cTn>
                                        <p:tgtEl>
                                          <p:sndTgt r:embed="rId5"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p:cTn id="48" fill="hold" display="0">
                  <p:stCondLst>
                    <p:cond delay="indefinite"/>
                  </p:stCondLst>
                  <p:endCondLst>
                    <p:cond evt="onStopAudio" delay="0">
                      <p:tgtEl>
                        <p:sldTgt/>
                      </p:tgtEl>
                    </p:cond>
                  </p:endCondLst>
                </p:cTn>
                <p:tgtEl>
                  <p:spTgt spid="26"/>
                </p:tgtEl>
              </p:cMediaNode>
            </p:audio>
          </p:childTnLst>
        </p:cTn>
      </p:par>
    </p:tnLst>
    <p:bldLst>
      <p:bldP spid="4" grpId="0"/>
      <p:bldP spid="15" grpId="0"/>
      <p:bldP spid="20" grpId="0"/>
      <p:bldP spid="21" grpId="0"/>
      <p:bldP spid="23" grpId="0"/>
      <p:bldP spid="29" grpId="0"/>
      <p:bldP spid="17" grpId="0" animBg="1"/>
      <p:bldP spid="19" grpId="0" animBg="1"/>
      <p:bldP spid="22" grpId="0" animBg="1"/>
      <p:bldP spid="16" grpId="0" animBg="1"/>
      <p:bldP spid="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 the IND780</a:t>
            </a:r>
            <a:endParaRPr lang="en-US" dirty="0"/>
          </a:p>
        </p:txBody>
      </p:sp>
      <p:pic>
        <p:nvPicPr>
          <p:cNvPr id="23" name="MS900074810[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929003" y="3274166"/>
            <a:ext cx="609600" cy="609600"/>
          </a:xfrm>
          <a:prstGeom prst="rect">
            <a:avLst/>
          </a:prstGeom>
        </p:spPr>
      </p:pic>
      <p:pic>
        <p:nvPicPr>
          <p:cNvPr id="2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03766" y="2104447"/>
            <a:ext cx="2058588"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5" name="Group 24"/>
          <p:cNvGrpSpPr/>
          <p:nvPr/>
        </p:nvGrpSpPr>
        <p:grpSpPr>
          <a:xfrm>
            <a:off x="1754843" y="3971334"/>
            <a:ext cx="1075336" cy="472385"/>
            <a:chOff x="2895601" y="4997959"/>
            <a:chExt cx="1075336" cy="472385"/>
          </a:xfrm>
        </p:grpSpPr>
        <p:sp>
          <p:nvSpPr>
            <p:cNvPr id="26" name="Right Arrow 25"/>
            <p:cNvSpPr/>
            <p:nvPr/>
          </p:nvSpPr>
          <p:spPr>
            <a:xfrm>
              <a:off x="2918272" y="5190732"/>
              <a:ext cx="1052665"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2895601" y="4997959"/>
              <a:ext cx="1052665" cy="307777"/>
            </a:xfrm>
            <a:prstGeom prst="rect">
              <a:avLst/>
            </a:prstGeom>
            <a:noFill/>
          </p:spPr>
          <p:txBody>
            <a:bodyPr wrap="square" rtlCol="0">
              <a:spAutoFit/>
            </a:bodyPr>
            <a:lstStyle/>
            <a:p>
              <a:r>
                <a:rPr lang="en-US" sz="1400" dirty="0" smtClean="0"/>
                <a:t>Cyclic Data</a:t>
              </a:r>
              <a:endParaRPr lang="en-US" sz="1400" dirty="0"/>
            </a:p>
          </p:txBody>
        </p:sp>
      </p:grpSp>
      <p:grpSp>
        <p:nvGrpSpPr>
          <p:cNvPr id="28" name="Group 27"/>
          <p:cNvGrpSpPr/>
          <p:nvPr/>
        </p:nvGrpSpPr>
        <p:grpSpPr>
          <a:xfrm>
            <a:off x="6525284" y="4319554"/>
            <a:ext cx="1143000" cy="473786"/>
            <a:chOff x="4572000" y="5173832"/>
            <a:chExt cx="1143000" cy="473786"/>
          </a:xfrm>
        </p:grpSpPr>
        <p:sp>
          <p:nvSpPr>
            <p:cNvPr id="29" name="Right Arrow 28"/>
            <p:cNvSpPr/>
            <p:nvPr/>
          </p:nvSpPr>
          <p:spPr>
            <a:xfrm rot="10800000">
              <a:off x="4572000" y="5368006"/>
              <a:ext cx="1066800"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662335" y="5173832"/>
              <a:ext cx="1052665" cy="307777"/>
            </a:xfrm>
            <a:prstGeom prst="rect">
              <a:avLst/>
            </a:prstGeom>
            <a:noFill/>
          </p:spPr>
          <p:txBody>
            <a:bodyPr wrap="square" rtlCol="0">
              <a:spAutoFit/>
            </a:bodyPr>
            <a:lstStyle/>
            <a:p>
              <a:r>
                <a:rPr lang="en-US" sz="1400" dirty="0" smtClean="0"/>
                <a:t>Cyclic Data</a:t>
              </a:r>
              <a:endParaRPr lang="en-US" sz="1400" dirty="0"/>
            </a:p>
          </p:txBody>
        </p:sp>
      </p:grpSp>
      <p:sp>
        <p:nvSpPr>
          <p:cNvPr id="40" name="TextBox 39"/>
          <p:cNvSpPr txBox="1"/>
          <p:nvPr/>
        </p:nvSpPr>
        <p:spPr>
          <a:xfrm>
            <a:off x="6680596" y="3176554"/>
            <a:ext cx="1689625" cy="369332"/>
          </a:xfrm>
          <a:prstGeom prst="rect">
            <a:avLst/>
          </a:prstGeom>
          <a:noFill/>
        </p:spPr>
        <p:txBody>
          <a:bodyPr wrap="square" rtlCol="0">
            <a:spAutoFit/>
          </a:bodyPr>
          <a:lstStyle/>
          <a:p>
            <a:r>
              <a:rPr lang="en-US" dirty="0" smtClean="0"/>
              <a:t>IND780 Q.i</a:t>
            </a:r>
            <a:endParaRPr lang="en-US" dirty="0"/>
          </a:p>
        </p:txBody>
      </p:sp>
      <p:sp>
        <p:nvSpPr>
          <p:cNvPr id="41" name="TextBox 40"/>
          <p:cNvSpPr txBox="1"/>
          <p:nvPr/>
        </p:nvSpPr>
        <p:spPr>
          <a:xfrm>
            <a:off x="457200" y="1416916"/>
            <a:ext cx="8305800" cy="646331"/>
          </a:xfrm>
          <a:prstGeom prst="rect">
            <a:avLst/>
          </a:prstGeom>
          <a:noFill/>
        </p:spPr>
        <p:txBody>
          <a:bodyPr wrap="square" rtlCol="0">
            <a:spAutoFit/>
          </a:bodyPr>
          <a:lstStyle/>
          <a:p>
            <a:r>
              <a:rPr lang="en-US" dirty="0" smtClean="0"/>
              <a:t>When the IND780 Q.i was introduced, Mettler-Toledo made sure that it was compatible with the original "Classic" AIM.</a:t>
            </a:r>
          </a:p>
        </p:txBody>
      </p:sp>
      <p:sp>
        <p:nvSpPr>
          <p:cNvPr id="35" name="Left Arrow 34"/>
          <p:cNvSpPr/>
          <p:nvPr/>
        </p:nvSpPr>
        <p:spPr>
          <a:xfrm>
            <a:off x="7071908" y="3661863"/>
            <a:ext cx="1143000" cy="533400"/>
          </a:xfrm>
          <a:prstGeom prst="lef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Done</a:t>
            </a:r>
            <a:endParaRPr lang="en-US" dirty="0"/>
          </a:p>
        </p:txBody>
      </p:sp>
      <p:sp>
        <p:nvSpPr>
          <p:cNvPr id="38" name="Right Arrow 37"/>
          <p:cNvSpPr/>
          <p:nvPr/>
        </p:nvSpPr>
        <p:spPr>
          <a:xfrm>
            <a:off x="1471523" y="3429000"/>
            <a:ext cx="1362190" cy="60960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Start Feed</a:t>
            </a:r>
            <a:endParaRPr lang="en-US" dirty="0"/>
          </a:p>
        </p:txBody>
      </p:sp>
      <p:sp>
        <p:nvSpPr>
          <p:cNvPr id="36" name="Right Arrow 35"/>
          <p:cNvSpPr/>
          <p:nvPr/>
        </p:nvSpPr>
        <p:spPr>
          <a:xfrm>
            <a:off x="1467731" y="3429000"/>
            <a:ext cx="1362190" cy="60960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Start Feed</a:t>
            </a:r>
            <a:endParaRPr lang="en-US" dirty="0"/>
          </a:p>
        </p:txBody>
      </p:sp>
      <p:sp>
        <p:nvSpPr>
          <p:cNvPr id="42" name="TextBox 41"/>
          <p:cNvSpPr txBox="1"/>
          <p:nvPr/>
        </p:nvSpPr>
        <p:spPr>
          <a:xfrm>
            <a:off x="2185519" y="5981700"/>
            <a:ext cx="4838105" cy="381000"/>
          </a:xfrm>
          <a:prstGeom prst="rect">
            <a:avLst/>
          </a:prstGeom>
          <a:noFill/>
        </p:spPr>
        <p:txBody>
          <a:bodyPr wrap="square" rtlCol="0">
            <a:spAutoFit/>
          </a:bodyPr>
          <a:lstStyle/>
          <a:p>
            <a:r>
              <a:rPr lang="en-US" dirty="0" smtClean="0"/>
              <a:t>Press Space Bar When Ready to Continue</a:t>
            </a:r>
            <a:endParaRPr lang="en-US" dirty="0"/>
          </a:p>
        </p:txBody>
      </p:sp>
      <p:sp>
        <p:nvSpPr>
          <p:cNvPr id="43" name="TextBox 42"/>
          <p:cNvSpPr txBox="1"/>
          <p:nvPr/>
        </p:nvSpPr>
        <p:spPr>
          <a:xfrm>
            <a:off x="1718628" y="5594866"/>
            <a:ext cx="5520371" cy="369332"/>
          </a:xfrm>
          <a:prstGeom prst="rect">
            <a:avLst/>
          </a:prstGeom>
          <a:noFill/>
        </p:spPr>
        <p:txBody>
          <a:bodyPr wrap="square" rtlCol="0">
            <a:spAutoFit/>
          </a:bodyPr>
          <a:lstStyle/>
          <a:p>
            <a:r>
              <a:rPr lang="en-US" dirty="0" smtClean="0"/>
              <a:t>But we also saw an opportunity for some improvements!</a:t>
            </a:r>
            <a:endParaRPr lang="en-US" dirty="0"/>
          </a:p>
        </p:txBody>
      </p:sp>
      <p:cxnSp>
        <p:nvCxnSpPr>
          <p:cNvPr id="45" name="Straight Arrow Connector 44"/>
          <p:cNvCxnSpPr>
            <a:stCxn id="43" idx="0"/>
          </p:cNvCxnSpPr>
          <p:nvPr/>
        </p:nvCxnSpPr>
        <p:spPr>
          <a:xfrm flipH="1" flipV="1">
            <a:off x="4267200" y="5105400"/>
            <a:ext cx="211614" cy="48946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3563293" y="2220001"/>
            <a:ext cx="3352800" cy="338554"/>
          </a:xfrm>
          <a:prstGeom prst="rect">
            <a:avLst/>
          </a:prstGeom>
          <a:noFill/>
        </p:spPr>
        <p:txBody>
          <a:bodyPr wrap="square" rtlCol="0">
            <a:spAutoFit/>
          </a:bodyPr>
          <a:lstStyle/>
          <a:p>
            <a:r>
              <a:rPr lang="en-US" sz="1600" dirty="0" smtClean="0"/>
              <a:t>Including how the messaging worked.</a:t>
            </a:r>
            <a:endParaRPr lang="en-US" dirty="0"/>
          </a:p>
        </p:txBody>
      </p:sp>
      <p:sp>
        <p:nvSpPr>
          <p:cNvPr id="33" name="Rectangle 32"/>
          <p:cNvSpPr/>
          <p:nvPr/>
        </p:nvSpPr>
        <p:spPr>
          <a:xfrm>
            <a:off x="1437553" y="3408460"/>
            <a:ext cx="1430131" cy="150258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AIM</a:t>
            </a:r>
            <a:endParaRPr lang="en-US" dirty="0"/>
          </a:p>
        </p:txBody>
      </p:sp>
      <p:pic>
        <p:nvPicPr>
          <p:cNvPr id="4" name="Picture 12" descr="Qi780 terminal 04"/>
          <p:cNvPicPr>
            <a:picLocks noChangeAspect="1" noChangeArrowheads="1"/>
          </p:cNvPicPr>
          <p:nvPr/>
        </p:nvPicPr>
        <p:blipFill>
          <a:blip r:embed="rId7" cstate="print">
            <a:extLst>
              <a:ext uri="{28A0092B-C50C-407E-A947-70E740481C1C}">
                <a14:useLocalDpi xmlns:a14="http://schemas.microsoft.com/office/drawing/2010/main" val="0"/>
              </a:ext>
            </a:extLst>
          </a:blip>
          <a:srcRect l="2864" t="4935" r="2879" b="2467"/>
          <a:stretch>
            <a:fillRect/>
          </a:stretch>
        </p:blipFill>
        <p:spPr bwMode="auto">
          <a:xfrm>
            <a:off x="6348965" y="3506810"/>
            <a:ext cx="2051077" cy="1376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81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1500"/>
                            </p:stCondLst>
                            <p:childTnLst>
                              <p:par>
                                <p:cTn id="9" presetID="63" presetClass="path" presetSubtype="0" repeatCount="indefinite" accel="50000" decel="50000" fill="hold" nodeType="afterEffect">
                                  <p:stCondLst>
                                    <p:cond delay="0"/>
                                  </p:stCondLst>
                                  <p:childTnLst>
                                    <p:animMotion origin="layout" path="M -2.5E-6 -2.3739E-6 L 0.52969 -0.00578 " pathEditMode="relative" rAng="0" ptsTypes="AA">
                                      <p:cBhvr>
                                        <p:cTn id="10" dur="2000" fill="hold"/>
                                        <p:tgtEl>
                                          <p:spTgt spid="25"/>
                                        </p:tgtEl>
                                        <p:attrNameLst>
                                          <p:attrName>ppt_x</p:attrName>
                                          <p:attrName>ppt_y</p:attrName>
                                        </p:attrNameLst>
                                      </p:cBhvr>
                                      <p:rCtr x="26476" y="-301"/>
                                    </p:animMotion>
                                  </p:childTnLst>
                                </p:cTn>
                              </p:par>
                              <p:par>
                                <p:cTn id="11" presetID="35" presetClass="path" presetSubtype="0" repeatCount="indefinite" accel="50000" decel="50000" fill="hold" nodeType="withEffect">
                                  <p:stCondLst>
                                    <p:cond delay="0"/>
                                  </p:stCondLst>
                                  <p:childTnLst>
                                    <p:animMotion origin="layout" path="M -3.33333E-6 -3.25775E-6 L -0.54583 -0.00462 " pathEditMode="relative" rAng="0" ptsTypes="AA">
                                      <p:cBhvr>
                                        <p:cTn id="12" dur="2000" fill="hold"/>
                                        <p:tgtEl>
                                          <p:spTgt spid="28"/>
                                        </p:tgtEl>
                                        <p:attrNameLst>
                                          <p:attrName>ppt_x</p:attrName>
                                          <p:attrName>ppt_y</p:attrName>
                                        </p:attrNameLst>
                                      </p:cBhvr>
                                      <p:rCtr x="-27292" y="-231"/>
                                    </p:animMotion>
                                  </p:childTnLst>
                                </p:cTn>
                              </p:par>
                            </p:childTnLst>
                          </p:cTn>
                        </p:par>
                        <p:par>
                          <p:cTn id="13" fill="hold">
                            <p:stCondLst>
                              <p:cond delay="3500"/>
                            </p:stCondLst>
                            <p:childTnLst>
                              <p:par>
                                <p:cTn id="14" presetID="10" presetClass="entr" presetSubtype="0" fill="hold" grpId="0" nodeType="afterEffect">
                                  <p:stCondLst>
                                    <p:cond delay="200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childTnLst>
                                </p:cTn>
                              </p:par>
                            </p:childTnLst>
                          </p:cTn>
                        </p:par>
                        <p:par>
                          <p:cTn id="17" fill="hold">
                            <p:stCondLst>
                              <p:cond delay="6000"/>
                            </p:stCondLst>
                            <p:childTnLst>
                              <p:par>
                                <p:cTn id="18" presetID="63" presetClass="path" presetSubtype="0" accel="50000" decel="50000" fill="hold" grpId="0" nodeType="afterEffect">
                                  <p:stCondLst>
                                    <p:cond delay="2000"/>
                                  </p:stCondLst>
                                  <p:childTnLst>
                                    <p:animMotion origin="layout" path="M 3.05556E-6 -1.49005E-6 L 0.59774 0.01527 " pathEditMode="relative" rAng="0" ptsTypes="AA">
                                      <p:cBhvr>
                                        <p:cTn id="19" dur="2000" fill="hold"/>
                                        <p:tgtEl>
                                          <p:spTgt spid="38"/>
                                        </p:tgtEl>
                                        <p:attrNameLst>
                                          <p:attrName>ppt_x</p:attrName>
                                          <p:attrName>ppt_y</p:attrName>
                                        </p:attrNameLst>
                                      </p:cBhvr>
                                      <p:rCtr x="29878" y="764"/>
                                    </p:animMotion>
                                  </p:childTnLst>
                                </p:cTn>
                              </p:par>
                            </p:childTnLst>
                          </p:cTn>
                        </p:par>
                        <p:par>
                          <p:cTn id="20" fill="hold">
                            <p:stCondLst>
                              <p:cond delay="10000"/>
                            </p:stCondLst>
                            <p:childTnLst>
                              <p:par>
                                <p:cTn id="21" presetID="35" presetClass="path" presetSubtype="0" accel="50000" decel="50000" fill="hold" grpId="0" nodeType="afterEffect">
                                  <p:stCondLst>
                                    <p:cond delay="3000"/>
                                  </p:stCondLst>
                                  <p:childTnLst>
                                    <p:animMotion origin="layout" path="M 3.33333E-6 -4.13697E-6 L -0.58854 -0.0118 " pathEditMode="relative" rAng="0" ptsTypes="AA">
                                      <p:cBhvr>
                                        <p:cTn id="22" dur="2000" fill="hold"/>
                                        <p:tgtEl>
                                          <p:spTgt spid="35"/>
                                        </p:tgtEl>
                                        <p:attrNameLst>
                                          <p:attrName>ppt_x</p:attrName>
                                          <p:attrName>ppt_y</p:attrName>
                                        </p:attrNameLst>
                                      </p:cBhvr>
                                      <p:rCtr x="-29427" y="-602"/>
                                    </p:animMotion>
                                  </p:childTnLst>
                                </p:cTn>
                              </p:par>
                            </p:childTnLst>
                          </p:cTn>
                        </p:par>
                        <p:par>
                          <p:cTn id="23" fill="hold">
                            <p:stCondLst>
                              <p:cond delay="15000"/>
                            </p:stCondLst>
                            <p:childTnLst>
                              <p:par>
                                <p:cTn id="24" presetID="54" presetClass="path" presetSubtype="0" accel="50000" decel="50000" fill="hold" grpId="0" nodeType="afterEffect">
                                  <p:stCondLst>
                                    <p:cond delay="2000"/>
                                  </p:stCondLst>
                                  <p:childTnLst>
                                    <p:animMotion origin="layout" path="M -1.66667E-6 1.50393E-6 C 0.00399 -0.00579 0.01945 -0.01134 0.02465 -0.01134 C 0.05816 -0.01134 0.09254 0.08005 0.09254 0.17191 C 0.09254 0.12563 0.10972 0.08029 0.12604 0.08029 C 0.14323 0.08029 0.15972 0.1261 0.15972 0.17191 C 0.15972 0.149 0.16823 0.12563 0.17674 0.12563 C 0.18542 0.12563 0.1941 0.14831 0.1941 0.17191 C 0.1941 0.16011 0.19844 0.149 0.20278 0.149 C 0.20712 0.149 0.21146 0.16057 0.21146 0.17191 C 0.21146 0.16566 0.21354 0.16011 0.21545 0.16011 C 0.21684 0.16011 0.21979 0.16589 0.21979 0.17191 C 0.21979 0.1689 0.22118 0.16566 0.22222 0.16566 C 0.22222 0.16659 0.22431 0.16867 0.22431 0.17191 C 0.22431 0.17029 0.22431 0.1689 0.2257 0.1689 C 0.2257 0.16936 0.22674 0.17052 0.22674 0.17191 C 0.22674 0.17098 0.22674 0.17029 0.22674 0.16936 C 0.22778 0.16936 0.22778 0.17029 0.22778 0.17098 C 0.22882 0.17098 0.22882 0.17052 0.22882 0.16936 C 0.23021 0.16936 0.23021 0.17029 0.23021 0.17098 " pathEditMode="relative" rAng="0" ptsTypes="fffffffffffffffffff">
                                      <p:cBhvr>
                                        <p:cTn id="25" dur="2000" fill="hold"/>
                                        <p:tgtEl>
                                          <p:spTgt spid="36"/>
                                        </p:tgtEl>
                                        <p:attrNameLst>
                                          <p:attrName>ppt_x</p:attrName>
                                          <p:attrName>ppt_y</p:attrName>
                                        </p:attrNameLst>
                                      </p:cBhvr>
                                      <p:rCtr x="11510" y="8029"/>
                                    </p:animMotion>
                                  </p:childTnLst>
                                </p:cTn>
                              </p:par>
                            </p:childTnLst>
                          </p:cTn>
                        </p:par>
                        <p:par>
                          <p:cTn id="26" fill="hold">
                            <p:stCondLst>
                              <p:cond delay="19000"/>
                            </p:stCondLst>
                            <p:childTnLst>
                              <p:par>
                                <p:cTn id="27" presetID="10" presetClass="entr" presetSubtype="0" fill="hold" grpId="0" nodeType="afterEffect">
                                  <p:stCondLst>
                                    <p:cond delay="200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childTnLst>
                                </p:cTn>
                              </p:par>
                              <p:par>
                                <p:cTn id="30" presetID="10" presetClass="entr" presetSubtype="0" fill="hold" nodeType="withEffect">
                                  <p:stCondLst>
                                    <p:cond delay="200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childTnLst>
                          </p:cTn>
                        </p:par>
                        <p:par>
                          <p:cTn id="33" fill="hold">
                            <p:stCondLst>
                              <p:cond delay="21500"/>
                            </p:stCondLst>
                            <p:childTnLst>
                              <p:par>
                                <p:cTn id="34" presetID="10" presetClass="entr" presetSubtype="0" fill="hold" grpId="0" nodeType="afterEffect">
                                  <p:stCondLst>
                                    <p:cond delay="300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subTnLst>
                                    <p:audio>
                                      <p:cMediaNode>
                                        <p:cTn display="0" masterRel="sameClick">
                                          <p:stCondLst>
                                            <p:cond evt="begin" delay="0">
                                              <p:tn val="34"/>
                                            </p:cond>
                                          </p:stCondLst>
                                          <p:endCondLst>
                                            <p:cond evt="onStopAudio" delay="0">
                                              <p:tgtEl>
                                                <p:sldTgt/>
                                              </p:tgtEl>
                                            </p:cond>
                                          </p:endCondLst>
                                        </p:cTn>
                                        <p:tgtEl>
                                          <p:sndTgt r:embed="rId4"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p:cTn id="37" fill="hold" display="0">
                  <p:stCondLst>
                    <p:cond delay="indefinite"/>
                  </p:stCondLst>
                  <p:endCondLst>
                    <p:cond evt="onStopAudio" delay="0">
                      <p:tgtEl>
                        <p:sldTgt/>
                      </p:tgtEl>
                    </p:cond>
                  </p:endCondLst>
                </p:cTn>
                <p:tgtEl>
                  <p:spTgt spid="23"/>
                </p:tgtEl>
              </p:cMediaNode>
            </p:audio>
          </p:childTnLst>
        </p:cTn>
      </p:par>
    </p:tnLst>
    <p:bldLst>
      <p:bldP spid="41" grpId="0"/>
      <p:bldP spid="35" grpId="0" animBg="1"/>
      <p:bldP spid="38" grpId="0" animBg="1"/>
      <p:bldP spid="36" grpId="0" animBg="1"/>
      <p:bldP spid="42" grpId="0"/>
      <p:bldP spid="43" grpId="0"/>
      <p:bldP spid="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MS900388537[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965272" y="3361894"/>
            <a:ext cx="609600" cy="609600"/>
          </a:xfrm>
          <a:prstGeom prst="rect">
            <a:avLst/>
          </a:prstGeom>
        </p:spPr>
      </p:pic>
      <p:sp>
        <p:nvSpPr>
          <p:cNvPr id="2" name="Title 1"/>
          <p:cNvSpPr>
            <a:spLocks noGrp="1"/>
          </p:cNvSpPr>
          <p:nvPr>
            <p:ph type="title"/>
          </p:nvPr>
        </p:nvSpPr>
        <p:spPr/>
        <p:txBody>
          <a:bodyPr/>
          <a:lstStyle/>
          <a:p>
            <a:r>
              <a:rPr lang="en-US" dirty="0" smtClean="0"/>
              <a:t>Simplify with Cyclic Data</a:t>
            </a:r>
            <a:endParaRPr lang="en-US" dirty="0"/>
          </a:p>
        </p:txBody>
      </p:sp>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2663" y="1966200"/>
            <a:ext cx="2058588"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 name="Group 5"/>
          <p:cNvGrpSpPr/>
          <p:nvPr/>
        </p:nvGrpSpPr>
        <p:grpSpPr>
          <a:xfrm>
            <a:off x="1743740" y="3833087"/>
            <a:ext cx="1075336" cy="472385"/>
            <a:chOff x="2895601" y="4997959"/>
            <a:chExt cx="1075336" cy="472385"/>
          </a:xfrm>
        </p:grpSpPr>
        <p:sp>
          <p:nvSpPr>
            <p:cNvPr id="7" name="Right Arrow 6"/>
            <p:cNvSpPr/>
            <p:nvPr/>
          </p:nvSpPr>
          <p:spPr>
            <a:xfrm>
              <a:off x="2918272" y="5190732"/>
              <a:ext cx="1052665"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895601" y="4997959"/>
              <a:ext cx="1052665" cy="307777"/>
            </a:xfrm>
            <a:prstGeom prst="rect">
              <a:avLst/>
            </a:prstGeom>
            <a:noFill/>
          </p:spPr>
          <p:txBody>
            <a:bodyPr wrap="square" rtlCol="0">
              <a:spAutoFit/>
            </a:bodyPr>
            <a:lstStyle/>
            <a:p>
              <a:r>
                <a:rPr lang="en-US" sz="1400" dirty="0" smtClean="0"/>
                <a:t>Cyclic Data</a:t>
              </a:r>
              <a:endParaRPr lang="en-US" sz="1400" dirty="0"/>
            </a:p>
          </p:txBody>
        </p:sp>
      </p:grpSp>
      <p:grpSp>
        <p:nvGrpSpPr>
          <p:cNvPr id="9" name="Group 8"/>
          <p:cNvGrpSpPr/>
          <p:nvPr/>
        </p:nvGrpSpPr>
        <p:grpSpPr>
          <a:xfrm>
            <a:off x="6514181" y="4181307"/>
            <a:ext cx="1143000" cy="473786"/>
            <a:chOff x="4572000" y="5173832"/>
            <a:chExt cx="1143000" cy="473786"/>
          </a:xfrm>
        </p:grpSpPr>
        <p:sp>
          <p:nvSpPr>
            <p:cNvPr id="10" name="Right Arrow 9"/>
            <p:cNvSpPr/>
            <p:nvPr/>
          </p:nvSpPr>
          <p:spPr>
            <a:xfrm rot="10800000">
              <a:off x="4572000" y="5368006"/>
              <a:ext cx="1066800"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4662335" y="5173832"/>
              <a:ext cx="1052665" cy="307777"/>
            </a:xfrm>
            <a:prstGeom prst="rect">
              <a:avLst/>
            </a:prstGeom>
            <a:noFill/>
          </p:spPr>
          <p:txBody>
            <a:bodyPr wrap="square" rtlCol="0">
              <a:spAutoFit/>
            </a:bodyPr>
            <a:lstStyle/>
            <a:p>
              <a:r>
                <a:rPr lang="en-US" sz="1400" dirty="0" smtClean="0"/>
                <a:t>Cyclic Data</a:t>
              </a:r>
              <a:endParaRPr lang="en-US" sz="1400" dirty="0"/>
            </a:p>
          </p:txBody>
        </p:sp>
      </p:grpSp>
      <p:sp>
        <p:nvSpPr>
          <p:cNvPr id="13" name="TextBox 12"/>
          <p:cNvSpPr txBox="1"/>
          <p:nvPr/>
        </p:nvSpPr>
        <p:spPr>
          <a:xfrm>
            <a:off x="6669493" y="3038307"/>
            <a:ext cx="1689625" cy="369332"/>
          </a:xfrm>
          <a:prstGeom prst="rect">
            <a:avLst/>
          </a:prstGeom>
          <a:noFill/>
        </p:spPr>
        <p:txBody>
          <a:bodyPr wrap="square" rtlCol="0">
            <a:spAutoFit/>
          </a:bodyPr>
          <a:lstStyle/>
          <a:p>
            <a:r>
              <a:rPr lang="en-US" dirty="0" smtClean="0"/>
              <a:t>IND780 Q.i</a:t>
            </a:r>
            <a:endParaRPr lang="en-US" dirty="0"/>
          </a:p>
        </p:txBody>
      </p:sp>
      <p:sp>
        <p:nvSpPr>
          <p:cNvPr id="14" name="TextBox 13"/>
          <p:cNvSpPr txBox="1"/>
          <p:nvPr/>
        </p:nvSpPr>
        <p:spPr>
          <a:xfrm>
            <a:off x="609600" y="1287101"/>
            <a:ext cx="8305800" cy="646331"/>
          </a:xfrm>
          <a:prstGeom prst="rect">
            <a:avLst/>
          </a:prstGeom>
          <a:noFill/>
        </p:spPr>
        <p:txBody>
          <a:bodyPr wrap="square" rtlCol="0">
            <a:spAutoFit/>
          </a:bodyPr>
          <a:lstStyle/>
          <a:p>
            <a:pPr algn="ctr"/>
            <a:r>
              <a:rPr lang="en-US" dirty="0" smtClean="0"/>
              <a:t>If a "little burp" occurs and a cyclic message gets lost, it's not usually a problem because another cyclic message will be along shortly.  </a:t>
            </a:r>
          </a:p>
        </p:txBody>
      </p:sp>
      <p:pic>
        <p:nvPicPr>
          <p:cNvPr id="15" name="Picture 12" descr="Qi780 terminal 04"/>
          <p:cNvPicPr>
            <a:picLocks noChangeAspect="1" noChangeArrowheads="1"/>
          </p:cNvPicPr>
          <p:nvPr/>
        </p:nvPicPr>
        <p:blipFill>
          <a:blip r:embed="rId7" cstate="print">
            <a:extLst>
              <a:ext uri="{28A0092B-C50C-407E-A947-70E740481C1C}">
                <a14:useLocalDpi xmlns:a14="http://schemas.microsoft.com/office/drawing/2010/main" val="0"/>
              </a:ext>
            </a:extLst>
          </a:blip>
          <a:srcRect l="2864" t="4935" r="2879" b="2467"/>
          <a:stretch>
            <a:fillRect/>
          </a:stretch>
        </p:blipFill>
        <p:spPr bwMode="auto">
          <a:xfrm>
            <a:off x="6337862" y="3368563"/>
            <a:ext cx="2051077" cy="1376907"/>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3169514" y="2077769"/>
            <a:ext cx="3578659" cy="338554"/>
          </a:xfrm>
          <a:prstGeom prst="rect">
            <a:avLst/>
          </a:prstGeom>
          <a:solidFill>
            <a:srgbClr val="66FF66"/>
          </a:solidFill>
        </p:spPr>
        <p:txBody>
          <a:bodyPr wrap="square" rtlCol="0">
            <a:spAutoFit/>
          </a:bodyPr>
          <a:lstStyle/>
          <a:p>
            <a:r>
              <a:rPr lang="en-US" sz="1600" dirty="0"/>
              <a:t>No complicated retry logic is necessary</a:t>
            </a:r>
            <a:r>
              <a:rPr lang="en-US" sz="1600" dirty="0" smtClean="0"/>
              <a:t>!</a:t>
            </a:r>
            <a:endParaRPr lang="en-US" dirty="0"/>
          </a:p>
        </p:txBody>
      </p:sp>
      <p:grpSp>
        <p:nvGrpSpPr>
          <p:cNvPr id="25" name="Group 24"/>
          <p:cNvGrpSpPr/>
          <p:nvPr/>
        </p:nvGrpSpPr>
        <p:grpSpPr>
          <a:xfrm>
            <a:off x="1743740" y="3833087"/>
            <a:ext cx="1075336" cy="472385"/>
            <a:chOff x="2895601" y="4997959"/>
            <a:chExt cx="1075336" cy="472385"/>
          </a:xfrm>
        </p:grpSpPr>
        <p:sp>
          <p:nvSpPr>
            <p:cNvPr id="26" name="Right Arrow 25"/>
            <p:cNvSpPr/>
            <p:nvPr/>
          </p:nvSpPr>
          <p:spPr>
            <a:xfrm>
              <a:off x="2918272" y="5190732"/>
              <a:ext cx="1052665" cy="279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2895601" y="4997959"/>
              <a:ext cx="1052665" cy="307777"/>
            </a:xfrm>
            <a:prstGeom prst="rect">
              <a:avLst/>
            </a:prstGeom>
            <a:noFill/>
          </p:spPr>
          <p:txBody>
            <a:bodyPr wrap="square" rtlCol="0">
              <a:spAutoFit/>
            </a:bodyPr>
            <a:lstStyle/>
            <a:p>
              <a:r>
                <a:rPr lang="en-US" sz="1400" dirty="0" smtClean="0"/>
                <a:t>Cyclic Data</a:t>
              </a:r>
              <a:endParaRPr lang="en-US" sz="1400" dirty="0"/>
            </a:p>
          </p:txBody>
        </p:sp>
      </p:grpSp>
      <p:sp>
        <p:nvSpPr>
          <p:cNvPr id="12" name="Rectangle 11"/>
          <p:cNvSpPr/>
          <p:nvPr/>
        </p:nvSpPr>
        <p:spPr>
          <a:xfrm>
            <a:off x="1386714" y="3290753"/>
            <a:ext cx="1430131" cy="150258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AIM</a:t>
            </a:r>
            <a:endParaRPr lang="en-US" dirty="0"/>
          </a:p>
        </p:txBody>
      </p:sp>
      <p:sp>
        <p:nvSpPr>
          <p:cNvPr id="31" name="TextBox 30"/>
          <p:cNvSpPr txBox="1"/>
          <p:nvPr/>
        </p:nvSpPr>
        <p:spPr>
          <a:xfrm>
            <a:off x="2388824" y="5943600"/>
            <a:ext cx="4838105" cy="381000"/>
          </a:xfrm>
          <a:prstGeom prst="rect">
            <a:avLst/>
          </a:prstGeom>
          <a:noFill/>
        </p:spPr>
        <p:txBody>
          <a:bodyPr wrap="square" rtlCol="0">
            <a:spAutoFit/>
          </a:bodyPr>
          <a:lstStyle/>
          <a:p>
            <a:r>
              <a:rPr lang="en-US" dirty="0" smtClean="0"/>
              <a:t>Press Space Bar When Ready to Continue</a:t>
            </a:r>
            <a:endParaRPr lang="en-US" dirty="0"/>
          </a:p>
        </p:txBody>
      </p:sp>
      <p:sp>
        <p:nvSpPr>
          <p:cNvPr id="32" name="TextBox 31"/>
          <p:cNvSpPr txBox="1"/>
          <p:nvPr/>
        </p:nvSpPr>
        <p:spPr>
          <a:xfrm>
            <a:off x="2263383" y="5539108"/>
            <a:ext cx="4975617" cy="369332"/>
          </a:xfrm>
          <a:prstGeom prst="rect">
            <a:avLst/>
          </a:prstGeom>
          <a:noFill/>
        </p:spPr>
        <p:txBody>
          <a:bodyPr wrap="square" rtlCol="0">
            <a:spAutoFit/>
          </a:bodyPr>
          <a:lstStyle/>
          <a:p>
            <a:r>
              <a:rPr lang="en-US" dirty="0" smtClean="0"/>
              <a:t>That's the basic idea behind the Enhanced AIM.</a:t>
            </a:r>
            <a:endParaRPr lang="en-US" dirty="0"/>
          </a:p>
        </p:txBody>
      </p:sp>
    </p:spTree>
    <p:extLst>
      <p:ext uri="{BB962C8B-B14F-4D97-AF65-F5344CB8AC3E}">
        <p14:creationId xmlns:p14="http://schemas.microsoft.com/office/powerpoint/2010/main" val="357661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1500"/>
                            </p:stCondLst>
                            <p:childTnLst>
                              <p:par>
                                <p:cTn id="9" presetID="63" presetClass="path" presetSubtype="0" repeatCount="indefinite" accel="50000" decel="50000" fill="hold" nodeType="afterEffect">
                                  <p:stCondLst>
                                    <p:cond delay="0"/>
                                  </p:stCondLst>
                                  <p:childTnLst>
                                    <p:animMotion origin="layout" path="M -2.5E-6 -2.3739E-6 L 0.52969 -0.00578 " pathEditMode="relative" rAng="0" ptsTypes="AA">
                                      <p:cBhvr>
                                        <p:cTn id="10" dur="2000" fill="hold"/>
                                        <p:tgtEl>
                                          <p:spTgt spid="6"/>
                                        </p:tgtEl>
                                        <p:attrNameLst>
                                          <p:attrName>ppt_x</p:attrName>
                                          <p:attrName>ppt_y</p:attrName>
                                        </p:attrNameLst>
                                      </p:cBhvr>
                                      <p:rCtr x="26476" y="-301"/>
                                    </p:animMotion>
                                  </p:childTnLst>
                                </p:cTn>
                              </p:par>
                              <p:par>
                                <p:cTn id="11" presetID="35" presetClass="path" presetSubtype="0" repeatCount="indefinite" accel="50000" decel="50000" fill="hold" nodeType="withEffect">
                                  <p:stCondLst>
                                    <p:cond delay="0"/>
                                  </p:stCondLst>
                                  <p:childTnLst>
                                    <p:animMotion origin="layout" path="M -3.33333E-6 -3.25775E-6 L -0.54583 -0.00462 " pathEditMode="relative" rAng="0" ptsTypes="AA">
                                      <p:cBhvr>
                                        <p:cTn id="12" dur="2000" fill="hold"/>
                                        <p:tgtEl>
                                          <p:spTgt spid="9"/>
                                        </p:tgtEl>
                                        <p:attrNameLst>
                                          <p:attrName>ppt_x</p:attrName>
                                          <p:attrName>ppt_y</p:attrName>
                                        </p:attrNameLst>
                                      </p:cBhvr>
                                      <p:rCtr x="-27292" y="-231"/>
                                    </p:animMotion>
                                  </p:childTnLst>
                                </p:cTn>
                              </p:par>
                            </p:childTnLst>
                          </p:cTn>
                        </p:par>
                        <p:par>
                          <p:cTn id="13" fill="hold">
                            <p:stCondLst>
                              <p:cond delay="3500"/>
                            </p:stCondLst>
                            <p:childTnLst>
                              <p:par>
                                <p:cTn id="14" presetID="54" presetClass="path" presetSubtype="0" accel="50000" decel="50000" fill="hold" nodeType="afterEffect">
                                  <p:stCondLst>
                                    <p:cond delay="1000"/>
                                  </p:stCondLst>
                                  <p:childTnLst>
                                    <p:animMotion origin="layout" path="M -4.44444E-6 -0.00463 C 0.00417 -0.01041 0.01893 -0.01596 0.02396 -0.01596 C 0.0566 -0.01596 0.09028 0.07402 0.09028 0.16424 C 0.09028 0.11867 0.10712 0.07402 0.12292 0.07402 C 0.13976 0.07402 0.15556 0.11936 0.15556 0.16424 C 0.15556 0.1418 0.16407 0.11867 0.1724 0.11867 C 0.18073 0.11867 0.18924 0.14111 0.18924 0.16424 C 0.18924 0.15267 0.19341 0.1418 0.19757 0.1418 C 0.20174 0.1418 0.20591 0.15337 0.20591 0.16424 C 0.20591 0.15822 0.20816 0.15267 0.21025 0.15267 C 0.21129 0.15267 0.21441 0.15846 0.21441 0.16424 C 0.21441 0.16123 0.21546 0.15822 0.2165 0.15822 C 0.2165 0.15892 0.21875 0.16123 0.21875 0.16424 C 0.21875 0.16262 0.21875 0.16123 0.2198 0.16123 C 0.2198 0.16192 0.22101 0.16285 0.22101 0.16424 C 0.22101 0.16354 0.22101 0.16262 0.22101 0.16192 C 0.22205 0.16192 0.22205 0.16262 0.22205 0.16354 C 0.22309 0.16354 0.22309 0.16285 0.22309 0.16192 C 0.22431 0.16192 0.22431 0.16262 0.22431 0.16354 " pathEditMode="relative" rAng="0" ptsTypes="fffffffffffffffffff">
                                      <p:cBhvr>
                                        <p:cTn id="15" dur="2000" fill="hold"/>
                                        <p:tgtEl>
                                          <p:spTgt spid="25"/>
                                        </p:tgtEl>
                                        <p:attrNameLst>
                                          <p:attrName>ppt_x</p:attrName>
                                          <p:attrName>ppt_y</p:attrName>
                                        </p:attrNameLst>
                                      </p:cBhvr>
                                      <p:rCtr x="11215" y="7865"/>
                                    </p:animMotion>
                                  </p:childTnLst>
                                </p:cTn>
                              </p:par>
                            </p:childTnLst>
                          </p:cTn>
                        </p:par>
                        <p:par>
                          <p:cTn id="16" fill="hold">
                            <p:stCondLst>
                              <p:cond delay="6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7000"/>
                            </p:stCondLst>
                            <p:childTnLst>
                              <p:par>
                                <p:cTn id="21" presetID="42" presetClass="entr" presetSubtype="0" fill="hold" grpId="0" nodeType="afterEffect">
                                  <p:stCondLst>
                                    <p:cond delay="300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childTnLst>
                          </p:cTn>
                        </p:par>
                        <p:par>
                          <p:cTn id="26" fill="hold">
                            <p:stCondLst>
                              <p:cond delay="11000"/>
                            </p:stCondLst>
                            <p:childTnLst>
                              <p:par>
                                <p:cTn id="27" presetID="10" presetClass="entr" presetSubtype="0" fill="hold" grpId="0" nodeType="afterEffect">
                                  <p:stCondLst>
                                    <p:cond delay="300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subTnLst>
                                    <p:audio>
                                      <p:cMediaNode>
                                        <p:cTn display="0" masterRel="sameClick">
                                          <p:stCondLst>
                                            <p:cond evt="begin" delay="0">
                                              <p:tn val="27"/>
                                            </p:cond>
                                          </p:stCondLst>
                                          <p:endCondLst>
                                            <p:cond evt="onStopAudio" delay="0">
                                              <p:tgtEl>
                                                <p:sldTgt/>
                                              </p:tgtEl>
                                            </p:cond>
                                          </p:endCondLst>
                                        </p:cTn>
                                        <p:tgtEl>
                                          <p:sndTgt r:embed="rId4"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0"/>
                </p:tgtEl>
              </p:cMediaNode>
            </p:audio>
          </p:childTnLst>
        </p:cTn>
      </p:par>
    </p:tnLst>
    <p:bldLst>
      <p:bldP spid="14" grpId="0"/>
      <p:bldP spid="21" grpId="0" animBg="1"/>
      <p:bldP spid="31" grpId="0"/>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Field Bus Bridge Comparison</a:t>
            </a:r>
            <a:endParaRPr lang="en-US" dirty="0"/>
          </a:p>
        </p:txBody>
      </p:sp>
      <p:sp>
        <p:nvSpPr>
          <p:cNvPr id="4" name="TextBox 3"/>
          <p:cNvSpPr txBox="1"/>
          <p:nvPr/>
        </p:nvSpPr>
        <p:spPr>
          <a:xfrm>
            <a:off x="381000" y="1143000"/>
            <a:ext cx="8229600" cy="584775"/>
          </a:xfrm>
          <a:prstGeom prst="rect">
            <a:avLst/>
          </a:prstGeom>
          <a:noFill/>
        </p:spPr>
        <p:txBody>
          <a:bodyPr wrap="square" rtlCol="0">
            <a:spAutoFit/>
          </a:bodyPr>
          <a:lstStyle/>
          <a:p>
            <a:pPr algn="ctr"/>
            <a:r>
              <a:rPr lang="en-US" sz="1600" dirty="0" smtClean="0"/>
              <a:t>Merging the Discrete Messages in with the Cyclic Data caused the cyclic data slots to expand – which changed the number of Instruments that will fit on one Field Bus Bridge card.  </a:t>
            </a:r>
          </a:p>
        </p:txBody>
      </p:sp>
      <p:grpSp>
        <p:nvGrpSpPr>
          <p:cNvPr id="15" name="Group 14"/>
          <p:cNvGrpSpPr/>
          <p:nvPr/>
        </p:nvGrpSpPr>
        <p:grpSpPr>
          <a:xfrm>
            <a:off x="2527161" y="1780742"/>
            <a:ext cx="1981200" cy="4131977"/>
            <a:chOff x="762000" y="1964023"/>
            <a:chExt cx="1981200" cy="4131977"/>
          </a:xfrm>
        </p:grpSpPr>
        <p:sp>
          <p:nvSpPr>
            <p:cNvPr id="7" name="Rectangle 6"/>
            <p:cNvSpPr/>
            <p:nvPr/>
          </p:nvSpPr>
          <p:spPr>
            <a:xfrm>
              <a:off x="762000" y="1964023"/>
              <a:ext cx="1981200" cy="4131977"/>
            </a:xfrm>
            <a:prstGeom prst="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554" y="2286000"/>
              <a:ext cx="478093"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122253" y="1964023"/>
              <a:ext cx="1260695" cy="381000"/>
            </a:xfrm>
            <a:prstGeom prst="rect">
              <a:avLst/>
            </a:prstGeom>
            <a:noFill/>
          </p:spPr>
          <p:txBody>
            <a:bodyPr wrap="square" rtlCol="0">
              <a:spAutoFit/>
            </a:bodyPr>
            <a:lstStyle/>
            <a:p>
              <a:r>
                <a:rPr lang="en-US" dirty="0" smtClean="0"/>
                <a:t>Classic AIM</a:t>
              </a:r>
              <a:endParaRPr lang="en-US" dirty="0"/>
            </a:p>
          </p:txBody>
        </p:sp>
      </p:grpSp>
      <p:grpSp>
        <p:nvGrpSpPr>
          <p:cNvPr id="16" name="Group 15"/>
          <p:cNvGrpSpPr/>
          <p:nvPr/>
        </p:nvGrpSpPr>
        <p:grpSpPr>
          <a:xfrm>
            <a:off x="4509607" y="1780742"/>
            <a:ext cx="1981200" cy="4131977"/>
            <a:chOff x="5723299" y="1964022"/>
            <a:chExt cx="1981200" cy="4131977"/>
          </a:xfrm>
        </p:grpSpPr>
        <p:sp>
          <p:nvSpPr>
            <p:cNvPr id="17" name="Rectangle 16"/>
            <p:cNvSpPr/>
            <p:nvPr/>
          </p:nvSpPr>
          <p:spPr>
            <a:xfrm>
              <a:off x="5723299" y="1964022"/>
              <a:ext cx="1981200" cy="4131977"/>
            </a:xfrm>
            <a:prstGeom prst="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6036" y="2286000"/>
              <a:ext cx="475727"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5887770" y="1995473"/>
              <a:ext cx="1652258" cy="369332"/>
            </a:xfrm>
            <a:prstGeom prst="rect">
              <a:avLst/>
            </a:prstGeom>
            <a:noFill/>
          </p:spPr>
          <p:txBody>
            <a:bodyPr wrap="square" rtlCol="0">
              <a:spAutoFit/>
            </a:bodyPr>
            <a:lstStyle/>
            <a:p>
              <a:r>
                <a:rPr lang="en-US" dirty="0" smtClean="0"/>
                <a:t>Enhanced AIM</a:t>
              </a:r>
              <a:endParaRPr lang="en-US" dirty="0"/>
            </a:p>
          </p:txBody>
        </p:sp>
      </p:grpSp>
      <p:sp>
        <p:nvSpPr>
          <p:cNvPr id="9" name="TextBox 8"/>
          <p:cNvSpPr txBox="1"/>
          <p:nvPr/>
        </p:nvSpPr>
        <p:spPr>
          <a:xfrm>
            <a:off x="2708608" y="5507577"/>
            <a:ext cx="1600200" cy="369332"/>
          </a:xfrm>
          <a:prstGeom prst="rect">
            <a:avLst/>
          </a:prstGeom>
          <a:solidFill>
            <a:srgbClr val="FFFF99"/>
          </a:solidFill>
          <a:ln>
            <a:solidFill>
              <a:schemeClr val="accent1">
                <a:shade val="50000"/>
              </a:schemeClr>
            </a:solidFill>
          </a:ln>
        </p:spPr>
        <p:txBody>
          <a:bodyPr wrap="square" rtlCol="0">
            <a:spAutoFit/>
          </a:bodyPr>
          <a:lstStyle/>
          <a:p>
            <a:r>
              <a:rPr lang="en-US" dirty="0" smtClean="0"/>
              <a:t>496 Bytes total</a:t>
            </a:r>
            <a:endParaRPr lang="en-US" dirty="0"/>
          </a:p>
        </p:txBody>
      </p:sp>
      <p:sp>
        <p:nvSpPr>
          <p:cNvPr id="19" name="TextBox 18"/>
          <p:cNvSpPr txBox="1"/>
          <p:nvPr/>
        </p:nvSpPr>
        <p:spPr>
          <a:xfrm>
            <a:off x="4661252" y="5507578"/>
            <a:ext cx="1600200" cy="369332"/>
          </a:xfrm>
          <a:prstGeom prst="rect">
            <a:avLst/>
          </a:prstGeom>
          <a:solidFill>
            <a:srgbClr val="FFFF99"/>
          </a:solidFill>
          <a:ln>
            <a:solidFill>
              <a:schemeClr val="accent1">
                <a:shade val="50000"/>
              </a:schemeClr>
            </a:solidFill>
          </a:ln>
        </p:spPr>
        <p:txBody>
          <a:bodyPr wrap="square" rtlCol="0">
            <a:spAutoFit/>
          </a:bodyPr>
          <a:lstStyle/>
          <a:p>
            <a:r>
              <a:rPr lang="en-US" dirty="0" smtClean="0"/>
              <a:t>432 Bytes total</a:t>
            </a:r>
            <a:endParaRPr lang="en-US" dirty="0"/>
          </a:p>
        </p:txBody>
      </p:sp>
      <p:sp>
        <p:nvSpPr>
          <p:cNvPr id="5" name="TextBox 4"/>
          <p:cNvSpPr txBox="1"/>
          <p:nvPr/>
        </p:nvSpPr>
        <p:spPr>
          <a:xfrm>
            <a:off x="2632408" y="2590800"/>
            <a:ext cx="1752600" cy="646331"/>
          </a:xfrm>
          <a:prstGeom prst="rect">
            <a:avLst/>
          </a:prstGeom>
          <a:solidFill>
            <a:schemeClr val="accent1">
              <a:lumMod val="60000"/>
              <a:lumOff val="40000"/>
            </a:schemeClr>
          </a:solidFill>
          <a:ln w="25400">
            <a:solidFill>
              <a:srgbClr val="002060"/>
            </a:solidFill>
          </a:ln>
        </p:spPr>
        <p:txBody>
          <a:bodyPr wrap="square" rtlCol="0">
            <a:spAutoFit/>
          </a:bodyPr>
          <a:lstStyle/>
          <a:p>
            <a:pPr algn="ctr"/>
            <a:r>
              <a:rPr lang="en-US" dirty="0" smtClean="0"/>
              <a:t>20 Bytes for each Instrument</a:t>
            </a:r>
            <a:endParaRPr lang="en-US" dirty="0"/>
          </a:p>
        </p:txBody>
      </p:sp>
      <p:sp>
        <p:nvSpPr>
          <p:cNvPr id="18" name="TextBox 17"/>
          <p:cNvSpPr txBox="1"/>
          <p:nvPr/>
        </p:nvSpPr>
        <p:spPr>
          <a:xfrm>
            <a:off x="4585052" y="2614083"/>
            <a:ext cx="1752600" cy="646331"/>
          </a:xfrm>
          <a:prstGeom prst="rect">
            <a:avLst/>
          </a:prstGeom>
          <a:solidFill>
            <a:schemeClr val="accent1">
              <a:lumMod val="60000"/>
              <a:lumOff val="40000"/>
            </a:schemeClr>
          </a:solidFill>
          <a:ln w="25400">
            <a:solidFill>
              <a:srgbClr val="002060"/>
            </a:solidFill>
          </a:ln>
        </p:spPr>
        <p:txBody>
          <a:bodyPr wrap="square" rtlCol="0">
            <a:spAutoFit/>
          </a:bodyPr>
          <a:lstStyle/>
          <a:p>
            <a:pPr algn="ctr"/>
            <a:r>
              <a:rPr lang="en-US" dirty="0" smtClean="0"/>
              <a:t>36 Bytes for each Instrument</a:t>
            </a:r>
            <a:endParaRPr lang="en-US" dirty="0"/>
          </a:p>
        </p:txBody>
      </p:sp>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812" y="3285224"/>
            <a:ext cx="2924655" cy="189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7247" y="3306187"/>
            <a:ext cx="2907566" cy="189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Box 19"/>
          <p:cNvSpPr txBox="1"/>
          <p:nvPr/>
        </p:nvSpPr>
        <p:spPr>
          <a:xfrm>
            <a:off x="533400" y="1905000"/>
            <a:ext cx="1600200" cy="923330"/>
          </a:xfrm>
          <a:prstGeom prst="rect">
            <a:avLst/>
          </a:prstGeom>
          <a:solidFill>
            <a:srgbClr val="66FFFF"/>
          </a:solidFill>
          <a:ln w="25400">
            <a:solidFill>
              <a:schemeClr val="accent1">
                <a:shade val="50000"/>
              </a:schemeClr>
            </a:solidFill>
          </a:ln>
        </p:spPr>
        <p:txBody>
          <a:bodyPr wrap="square" rtlCol="0">
            <a:spAutoFit/>
          </a:bodyPr>
          <a:lstStyle/>
          <a:p>
            <a:pPr algn="ctr"/>
            <a:r>
              <a:rPr lang="en-US" dirty="0" smtClean="0"/>
              <a:t>24 Scales and Flow meters per Bridge</a:t>
            </a:r>
            <a:endParaRPr lang="en-US" dirty="0"/>
          </a:p>
        </p:txBody>
      </p:sp>
      <p:sp>
        <p:nvSpPr>
          <p:cNvPr id="25" name="TextBox 24"/>
          <p:cNvSpPr txBox="1"/>
          <p:nvPr/>
        </p:nvSpPr>
        <p:spPr>
          <a:xfrm>
            <a:off x="6781800" y="1899332"/>
            <a:ext cx="1600200" cy="923330"/>
          </a:xfrm>
          <a:prstGeom prst="rect">
            <a:avLst/>
          </a:prstGeom>
          <a:solidFill>
            <a:srgbClr val="66FF66"/>
          </a:solidFill>
          <a:ln w="25400">
            <a:solidFill>
              <a:schemeClr val="accent1">
                <a:shade val="50000"/>
              </a:schemeClr>
            </a:solidFill>
          </a:ln>
        </p:spPr>
        <p:txBody>
          <a:bodyPr wrap="square" rtlCol="0">
            <a:spAutoFit/>
          </a:bodyPr>
          <a:lstStyle/>
          <a:p>
            <a:pPr algn="ctr"/>
            <a:r>
              <a:rPr lang="en-US" dirty="0" smtClean="0"/>
              <a:t>12 Scales and Flow meters per Bridge</a:t>
            </a:r>
            <a:endParaRPr lang="en-US" dirty="0"/>
          </a:p>
        </p:txBody>
      </p:sp>
      <p:sp>
        <p:nvSpPr>
          <p:cNvPr id="26" name="TextBox 25"/>
          <p:cNvSpPr txBox="1"/>
          <p:nvPr/>
        </p:nvSpPr>
        <p:spPr>
          <a:xfrm>
            <a:off x="2255025" y="6019800"/>
            <a:ext cx="4838105" cy="381000"/>
          </a:xfrm>
          <a:prstGeom prst="rect">
            <a:avLst/>
          </a:prstGeom>
          <a:noFill/>
        </p:spPr>
        <p:txBody>
          <a:bodyPr wrap="square" rtlCol="0">
            <a:spAutoFit/>
          </a:bodyPr>
          <a:lstStyle/>
          <a:p>
            <a:r>
              <a:rPr lang="en-US" dirty="0" smtClean="0"/>
              <a:t>Press Space Bar When Ready to Continue</a:t>
            </a:r>
            <a:endParaRPr lang="en-US" dirty="0"/>
          </a:p>
        </p:txBody>
      </p:sp>
      <p:grpSp>
        <p:nvGrpSpPr>
          <p:cNvPr id="2048" name="Group 2047"/>
          <p:cNvGrpSpPr/>
          <p:nvPr/>
        </p:nvGrpSpPr>
        <p:grpSpPr>
          <a:xfrm>
            <a:off x="409339" y="4080792"/>
            <a:ext cx="2562461" cy="1331639"/>
            <a:chOff x="409339" y="4080792"/>
            <a:chExt cx="2562461" cy="1331639"/>
          </a:xfrm>
        </p:grpSpPr>
        <p:sp>
          <p:nvSpPr>
            <p:cNvPr id="21" name="Rounded Rectangle 20"/>
            <p:cNvSpPr/>
            <p:nvPr/>
          </p:nvSpPr>
          <p:spPr>
            <a:xfrm>
              <a:off x="2234327" y="4080792"/>
              <a:ext cx="737473" cy="262607"/>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409339" y="4950766"/>
              <a:ext cx="1600200" cy="461665"/>
            </a:xfrm>
            <a:prstGeom prst="rect">
              <a:avLst/>
            </a:prstGeom>
            <a:solidFill>
              <a:srgbClr val="66FFFF"/>
            </a:solidFill>
            <a:ln w="25400">
              <a:solidFill>
                <a:srgbClr val="FF0000"/>
              </a:solidFill>
            </a:ln>
          </p:spPr>
          <p:txBody>
            <a:bodyPr wrap="square" rtlCol="0">
              <a:spAutoFit/>
            </a:bodyPr>
            <a:lstStyle/>
            <a:p>
              <a:pPr algn="ctr"/>
              <a:r>
                <a:rPr lang="en-US" sz="1200" dirty="0" smtClean="0"/>
                <a:t>Note the I/O Assembly Instance Sizes</a:t>
              </a:r>
              <a:endParaRPr lang="en-US" sz="1200" dirty="0"/>
            </a:p>
          </p:txBody>
        </p:sp>
        <p:cxnSp>
          <p:nvCxnSpPr>
            <p:cNvPr id="24" name="Straight Arrow Connector 23"/>
            <p:cNvCxnSpPr>
              <a:stCxn id="22" idx="0"/>
              <a:endCxn id="21" idx="1"/>
            </p:cNvCxnSpPr>
            <p:nvPr/>
          </p:nvCxnSpPr>
          <p:spPr>
            <a:xfrm flipV="1">
              <a:off x="1209439" y="4212096"/>
              <a:ext cx="1024888" cy="73867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2049" name="Group 2048"/>
          <p:cNvGrpSpPr/>
          <p:nvPr/>
        </p:nvGrpSpPr>
        <p:grpSpPr>
          <a:xfrm>
            <a:off x="7251279" y="4104722"/>
            <a:ext cx="1600200" cy="1229276"/>
            <a:chOff x="7251279" y="4104722"/>
            <a:chExt cx="1600200" cy="1229276"/>
          </a:xfrm>
        </p:grpSpPr>
        <p:sp>
          <p:nvSpPr>
            <p:cNvPr id="28" name="Rounded Rectangle 27"/>
            <p:cNvSpPr/>
            <p:nvPr/>
          </p:nvSpPr>
          <p:spPr>
            <a:xfrm>
              <a:off x="7714429" y="4104722"/>
              <a:ext cx="737473" cy="262607"/>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7251279" y="4872333"/>
              <a:ext cx="1600200" cy="461665"/>
            </a:xfrm>
            <a:prstGeom prst="rect">
              <a:avLst/>
            </a:prstGeom>
            <a:solidFill>
              <a:srgbClr val="66FF66"/>
            </a:solidFill>
            <a:ln w="25400">
              <a:solidFill>
                <a:srgbClr val="FF0000"/>
              </a:solidFill>
            </a:ln>
          </p:spPr>
          <p:txBody>
            <a:bodyPr wrap="square" rtlCol="0">
              <a:spAutoFit/>
            </a:bodyPr>
            <a:lstStyle/>
            <a:p>
              <a:pPr algn="ctr"/>
              <a:r>
                <a:rPr lang="en-US" sz="1200" dirty="0" smtClean="0"/>
                <a:t>Note the I/O Assembly Instance Sizes</a:t>
              </a:r>
              <a:endParaRPr lang="en-US" sz="1200" dirty="0"/>
            </a:p>
          </p:txBody>
        </p:sp>
        <p:cxnSp>
          <p:nvCxnSpPr>
            <p:cNvPr id="35" name="Straight Arrow Connector 34"/>
            <p:cNvCxnSpPr>
              <a:stCxn id="34" idx="0"/>
              <a:endCxn id="28" idx="2"/>
            </p:cNvCxnSpPr>
            <p:nvPr/>
          </p:nvCxnSpPr>
          <p:spPr>
            <a:xfrm flipV="1">
              <a:off x="8051379" y="4367329"/>
              <a:ext cx="31787" cy="505004"/>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9096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1500"/>
                            </p:stCondLst>
                            <p:childTnLst>
                              <p:par>
                                <p:cTn id="9" presetID="10" presetClass="entr" presetSubtype="0" fill="hold" nodeType="afterEffect">
                                  <p:stCondLst>
                                    <p:cond delay="800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0"/>
                            </p:stCondLst>
                            <p:childTnLst>
                              <p:par>
                                <p:cTn id="13" presetID="2" presetClass="entr" presetSubtype="4" fill="hold" grpId="0" nodeType="afterEffect">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11500"/>
                            </p:stCondLst>
                            <p:childTnLst>
                              <p:par>
                                <p:cTn id="18" presetID="10" presetClass="entr" presetSubtype="0" fill="hold" nodeType="afterEffect">
                                  <p:stCondLst>
                                    <p:cond delay="300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15000"/>
                            </p:stCondLst>
                            <p:childTnLst>
                              <p:par>
                                <p:cTn id="22" presetID="2" presetClass="entr" presetSubtype="4" fill="hold" grpId="0" nodeType="afterEffect">
                                  <p:stCondLst>
                                    <p:cond delay="100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16500"/>
                            </p:stCondLst>
                            <p:childTnLst>
                              <p:par>
                                <p:cTn id="27" presetID="42" presetClass="entr" presetSubtype="0" fill="hold" grpId="0" nodeType="afterEffect">
                                  <p:stCondLst>
                                    <p:cond delay="30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par>
                          <p:cTn id="32" fill="hold">
                            <p:stCondLst>
                              <p:cond delay="20500"/>
                            </p:stCondLst>
                            <p:childTnLst>
                              <p:par>
                                <p:cTn id="33" presetID="42" presetClass="entr" presetSubtype="0" fill="hold" grpId="0" nodeType="afterEffect">
                                  <p:stCondLst>
                                    <p:cond delay="3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24500"/>
                            </p:stCondLst>
                            <p:childTnLst>
                              <p:par>
                                <p:cTn id="39" presetID="53" presetClass="entr" presetSubtype="16" fill="hold" grpId="0" nodeType="afterEffect">
                                  <p:stCondLst>
                                    <p:cond delay="300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par>
                          <p:cTn id="44" fill="hold">
                            <p:stCondLst>
                              <p:cond delay="28000"/>
                            </p:stCondLst>
                            <p:childTnLst>
                              <p:par>
                                <p:cTn id="45" presetID="53" presetClass="entr" presetSubtype="16" fill="hold" grpId="0" nodeType="afterEffect">
                                  <p:stCondLst>
                                    <p:cond delay="30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500" fill="hold"/>
                                        <p:tgtEl>
                                          <p:spTgt spid="19"/>
                                        </p:tgtEl>
                                        <p:attrNameLst>
                                          <p:attrName>ppt_w</p:attrName>
                                        </p:attrNameLst>
                                      </p:cBhvr>
                                      <p:tavLst>
                                        <p:tav tm="0">
                                          <p:val>
                                            <p:fltVal val="0"/>
                                          </p:val>
                                        </p:tav>
                                        <p:tav tm="100000">
                                          <p:val>
                                            <p:strVal val="#ppt_w"/>
                                          </p:val>
                                        </p:tav>
                                      </p:tavLst>
                                    </p:anim>
                                    <p:anim calcmode="lin" valueType="num">
                                      <p:cBhvr>
                                        <p:cTn id="48" dur="500" fill="hold"/>
                                        <p:tgtEl>
                                          <p:spTgt spid="19"/>
                                        </p:tgtEl>
                                        <p:attrNameLst>
                                          <p:attrName>ppt_h</p:attrName>
                                        </p:attrNameLst>
                                      </p:cBhvr>
                                      <p:tavLst>
                                        <p:tav tm="0">
                                          <p:val>
                                            <p:fltVal val="0"/>
                                          </p:val>
                                        </p:tav>
                                        <p:tav tm="100000">
                                          <p:val>
                                            <p:strVal val="#ppt_h"/>
                                          </p:val>
                                        </p:tav>
                                      </p:tavLst>
                                    </p:anim>
                                    <p:animEffect transition="in" filter="fade">
                                      <p:cBhvr>
                                        <p:cTn id="49" dur="500"/>
                                        <p:tgtEl>
                                          <p:spTgt spid="19"/>
                                        </p:tgtEl>
                                      </p:cBhvr>
                                    </p:animEffect>
                                  </p:childTnLst>
                                </p:cTn>
                              </p:par>
                            </p:childTnLst>
                          </p:cTn>
                        </p:par>
                        <p:par>
                          <p:cTn id="50" fill="hold">
                            <p:stCondLst>
                              <p:cond delay="31500"/>
                            </p:stCondLst>
                            <p:childTnLst>
                              <p:par>
                                <p:cTn id="51" presetID="31" presetClass="entr" presetSubtype="0" fill="hold" nodeType="afterEffect">
                                  <p:stCondLst>
                                    <p:cond delay="3000"/>
                                  </p:stCondLst>
                                  <p:childTnLst>
                                    <p:set>
                                      <p:cBhvr>
                                        <p:cTn id="52" dur="1" fill="hold">
                                          <p:stCondLst>
                                            <p:cond delay="0"/>
                                          </p:stCondLst>
                                        </p:cTn>
                                        <p:tgtEl>
                                          <p:spTgt spid="2052"/>
                                        </p:tgtEl>
                                        <p:attrNameLst>
                                          <p:attrName>style.visibility</p:attrName>
                                        </p:attrNameLst>
                                      </p:cBhvr>
                                      <p:to>
                                        <p:strVal val="visible"/>
                                      </p:to>
                                    </p:set>
                                    <p:anim calcmode="lin" valueType="num">
                                      <p:cBhvr>
                                        <p:cTn id="53" dur="1000" fill="hold"/>
                                        <p:tgtEl>
                                          <p:spTgt spid="2052"/>
                                        </p:tgtEl>
                                        <p:attrNameLst>
                                          <p:attrName>ppt_w</p:attrName>
                                        </p:attrNameLst>
                                      </p:cBhvr>
                                      <p:tavLst>
                                        <p:tav tm="0">
                                          <p:val>
                                            <p:fltVal val="0"/>
                                          </p:val>
                                        </p:tav>
                                        <p:tav tm="100000">
                                          <p:val>
                                            <p:strVal val="#ppt_w"/>
                                          </p:val>
                                        </p:tav>
                                      </p:tavLst>
                                    </p:anim>
                                    <p:anim calcmode="lin" valueType="num">
                                      <p:cBhvr>
                                        <p:cTn id="54" dur="1000" fill="hold"/>
                                        <p:tgtEl>
                                          <p:spTgt spid="2052"/>
                                        </p:tgtEl>
                                        <p:attrNameLst>
                                          <p:attrName>ppt_h</p:attrName>
                                        </p:attrNameLst>
                                      </p:cBhvr>
                                      <p:tavLst>
                                        <p:tav tm="0">
                                          <p:val>
                                            <p:fltVal val="0"/>
                                          </p:val>
                                        </p:tav>
                                        <p:tav tm="100000">
                                          <p:val>
                                            <p:strVal val="#ppt_h"/>
                                          </p:val>
                                        </p:tav>
                                      </p:tavLst>
                                    </p:anim>
                                    <p:anim calcmode="lin" valueType="num">
                                      <p:cBhvr>
                                        <p:cTn id="55" dur="1000" fill="hold"/>
                                        <p:tgtEl>
                                          <p:spTgt spid="2052"/>
                                        </p:tgtEl>
                                        <p:attrNameLst>
                                          <p:attrName>style.rotation</p:attrName>
                                        </p:attrNameLst>
                                      </p:cBhvr>
                                      <p:tavLst>
                                        <p:tav tm="0">
                                          <p:val>
                                            <p:fltVal val="90"/>
                                          </p:val>
                                        </p:tav>
                                        <p:tav tm="100000">
                                          <p:val>
                                            <p:fltVal val="0"/>
                                          </p:val>
                                        </p:tav>
                                      </p:tavLst>
                                    </p:anim>
                                    <p:animEffect transition="in" filter="fade">
                                      <p:cBhvr>
                                        <p:cTn id="56" dur="1000"/>
                                        <p:tgtEl>
                                          <p:spTgt spid="2052"/>
                                        </p:tgtEl>
                                      </p:cBhvr>
                                    </p:animEffect>
                                  </p:childTnLst>
                                </p:cTn>
                              </p:par>
                            </p:childTnLst>
                          </p:cTn>
                        </p:par>
                        <p:par>
                          <p:cTn id="57" fill="hold">
                            <p:stCondLst>
                              <p:cond delay="35500"/>
                            </p:stCondLst>
                            <p:childTnLst>
                              <p:par>
                                <p:cTn id="58" presetID="42" presetClass="entr" presetSubtype="0" fill="hold" nodeType="afterEffect">
                                  <p:stCondLst>
                                    <p:cond delay="3000"/>
                                  </p:stCondLst>
                                  <p:childTnLst>
                                    <p:set>
                                      <p:cBhvr>
                                        <p:cTn id="59" dur="1" fill="hold">
                                          <p:stCondLst>
                                            <p:cond delay="0"/>
                                          </p:stCondLst>
                                        </p:cTn>
                                        <p:tgtEl>
                                          <p:spTgt spid="2048"/>
                                        </p:tgtEl>
                                        <p:attrNameLst>
                                          <p:attrName>style.visibility</p:attrName>
                                        </p:attrNameLst>
                                      </p:cBhvr>
                                      <p:to>
                                        <p:strVal val="visible"/>
                                      </p:to>
                                    </p:set>
                                    <p:animEffect transition="in" filter="fade">
                                      <p:cBhvr>
                                        <p:cTn id="60" dur="1000"/>
                                        <p:tgtEl>
                                          <p:spTgt spid="2048"/>
                                        </p:tgtEl>
                                      </p:cBhvr>
                                    </p:animEffect>
                                    <p:anim calcmode="lin" valueType="num">
                                      <p:cBhvr>
                                        <p:cTn id="61" dur="1000" fill="hold"/>
                                        <p:tgtEl>
                                          <p:spTgt spid="2048"/>
                                        </p:tgtEl>
                                        <p:attrNameLst>
                                          <p:attrName>ppt_x</p:attrName>
                                        </p:attrNameLst>
                                      </p:cBhvr>
                                      <p:tavLst>
                                        <p:tav tm="0">
                                          <p:val>
                                            <p:strVal val="#ppt_x"/>
                                          </p:val>
                                        </p:tav>
                                        <p:tav tm="100000">
                                          <p:val>
                                            <p:strVal val="#ppt_x"/>
                                          </p:val>
                                        </p:tav>
                                      </p:tavLst>
                                    </p:anim>
                                    <p:anim calcmode="lin" valueType="num">
                                      <p:cBhvr>
                                        <p:cTn id="62" dur="1000" fill="hold"/>
                                        <p:tgtEl>
                                          <p:spTgt spid="2048"/>
                                        </p:tgtEl>
                                        <p:attrNameLst>
                                          <p:attrName>ppt_y</p:attrName>
                                        </p:attrNameLst>
                                      </p:cBhvr>
                                      <p:tavLst>
                                        <p:tav tm="0">
                                          <p:val>
                                            <p:strVal val="#ppt_y+.1"/>
                                          </p:val>
                                        </p:tav>
                                        <p:tav tm="100000">
                                          <p:val>
                                            <p:strVal val="#ppt_y"/>
                                          </p:val>
                                        </p:tav>
                                      </p:tavLst>
                                    </p:anim>
                                  </p:childTnLst>
                                </p:cTn>
                              </p:par>
                            </p:childTnLst>
                          </p:cTn>
                        </p:par>
                        <p:par>
                          <p:cTn id="63" fill="hold">
                            <p:stCondLst>
                              <p:cond delay="39500"/>
                            </p:stCondLst>
                            <p:childTnLst>
                              <p:par>
                                <p:cTn id="64" presetID="31" presetClass="entr" presetSubtype="0" fill="hold" nodeType="afterEffect">
                                  <p:stCondLst>
                                    <p:cond delay="3000"/>
                                  </p:stCondLst>
                                  <p:childTnLst>
                                    <p:set>
                                      <p:cBhvr>
                                        <p:cTn id="65" dur="1" fill="hold">
                                          <p:stCondLst>
                                            <p:cond delay="0"/>
                                          </p:stCondLst>
                                        </p:cTn>
                                        <p:tgtEl>
                                          <p:spTgt spid="2053"/>
                                        </p:tgtEl>
                                        <p:attrNameLst>
                                          <p:attrName>style.visibility</p:attrName>
                                        </p:attrNameLst>
                                      </p:cBhvr>
                                      <p:to>
                                        <p:strVal val="visible"/>
                                      </p:to>
                                    </p:set>
                                    <p:anim calcmode="lin" valueType="num">
                                      <p:cBhvr>
                                        <p:cTn id="66" dur="1000" fill="hold"/>
                                        <p:tgtEl>
                                          <p:spTgt spid="2053"/>
                                        </p:tgtEl>
                                        <p:attrNameLst>
                                          <p:attrName>ppt_w</p:attrName>
                                        </p:attrNameLst>
                                      </p:cBhvr>
                                      <p:tavLst>
                                        <p:tav tm="0">
                                          <p:val>
                                            <p:fltVal val="0"/>
                                          </p:val>
                                        </p:tav>
                                        <p:tav tm="100000">
                                          <p:val>
                                            <p:strVal val="#ppt_w"/>
                                          </p:val>
                                        </p:tav>
                                      </p:tavLst>
                                    </p:anim>
                                    <p:anim calcmode="lin" valueType="num">
                                      <p:cBhvr>
                                        <p:cTn id="67" dur="1000" fill="hold"/>
                                        <p:tgtEl>
                                          <p:spTgt spid="2053"/>
                                        </p:tgtEl>
                                        <p:attrNameLst>
                                          <p:attrName>ppt_h</p:attrName>
                                        </p:attrNameLst>
                                      </p:cBhvr>
                                      <p:tavLst>
                                        <p:tav tm="0">
                                          <p:val>
                                            <p:fltVal val="0"/>
                                          </p:val>
                                        </p:tav>
                                        <p:tav tm="100000">
                                          <p:val>
                                            <p:strVal val="#ppt_h"/>
                                          </p:val>
                                        </p:tav>
                                      </p:tavLst>
                                    </p:anim>
                                    <p:anim calcmode="lin" valueType="num">
                                      <p:cBhvr>
                                        <p:cTn id="68" dur="1000" fill="hold"/>
                                        <p:tgtEl>
                                          <p:spTgt spid="2053"/>
                                        </p:tgtEl>
                                        <p:attrNameLst>
                                          <p:attrName>style.rotation</p:attrName>
                                        </p:attrNameLst>
                                      </p:cBhvr>
                                      <p:tavLst>
                                        <p:tav tm="0">
                                          <p:val>
                                            <p:fltVal val="90"/>
                                          </p:val>
                                        </p:tav>
                                        <p:tav tm="100000">
                                          <p:val>
                                            <p:fltVal val="0"/>
                                          </p:val>
                                        </p:tav>
                                      </p:tavLst>
                                    </p:anim>
                                    <p:animEffect transition="in" filter="fade">
                                      <p:cBhvr>
                                        <p:cTn id="69" dur="1000"/>
                                        <p:tgtEl>
                                          <p:spTgt spid="2053"/>
                                        </p:tgtEl>
                                      </p:cBhvr>
                                    </p:animEffect>
                                  </p:childTnLst>
                                </p:cTn>
                              </p:par>
                            </p:childTnLst>
                          </p:cTn>
                        </p:par>
                        <p:par>
                          <p:cTn id="70" fill="hold">
                            <p:stCondLst>
                              <p:cond delay="43500"/>
                            </p:stCondLst>
                            <p:childTnLst>
                              <p:par>
                                <p:cTn id="71" presetID="42" presetClass="entr" presetSubtype="0" fill="hold" nodeType="afterEffect">
                                  <p:stCondLst>
                                    <p:cond delay="3000"/>
                                  </p:stCondLst>
                                  <p:childTnLst>
                                    <p:set>
                                      <p:cBhvr>
                                        <p:cTn id="72" dur="1" fill="hold">
                                          <p:stCondLst>
                                            <p:cond delay="0"/>
                                          </p:stCondLst>
                                        </p:cTn>
                                        <p:tgtEl>
                                          <p:spTgt spid="2049"/>
                                        </p:tgtEl>
                                        <p:attrNameLst>
                                          <p:attrName>style.visibility</p:attrName>
                                        </p:attrNameLst>
                                      </p:cBhvr>
                                      <p:to>
                                        <p:strVal val="visible"/>
                                      </p:to>
                                    </p:set>
                                    <p:animEffect transition="in" filter="fade">
                                      <p:cBhvr>
                                        <p:cTn id="73" dur="1000"/>
                                        <p:tgtEl>
                                          <p:spTgt spid="2049"/>
                                        </p:tgtEl>
                                      </p:cBhvr>
                                    </p:animEffect>
                                    <p:anim calcmode="lin" valueType="num">
                                      <p:cBhvr>
                                        <p:cTn id="74" dur="1000" fill="hold"/>
                                        <p:tgtEl>
                                          <p:spTgt spid="2049"/>
                                        </p:tgtEl>
                                        <p:attrNameLst>
                                          <p:attrName>ppt_x</p:attrName>
                                        </p:attrNameLst>
                                      </p:cBhvr>
                                      <p:tavLst>
                                        <p:tav tm="0">
                                          <p:val>
                                            <p:strVal val="#ppt_x"/>
                                          </p:val>
                                        </p:tav>
                                        <p:tav tm="100000">
                                          <p:val>
                                            <p:strVal val="#ppt_x"/>
                                          </p:val>
                                        </p:tav>
                                      </p:tavLst>
                                    </p:anim>
                                    <p:anim calcmode="lin" valueType="num">
                                      <p:cBhvr>
                                        <p:cTn id="75" dur="1000" fill="hold"/>
                                        <p:tgtEl>
                                          <p:spTgt spid="2049"/>
                                        </p:tgtEl>
                                        <p:attrNameLst>
                                          <p:attrName>ppt_y</p:attrName>
                                        </p:attrNameLst>
                                      </p:cBhvr>
                                      <p:tavLst>
                                        <p:tav tm="0">
                                          <p:val>
                                            <p:strVal val="#ppt_y+.1"/>
                                          </p:val>
                                        </p:tav>
                                        <p:tav tm="100000">
                                          <p:val>
                                            <p:strVal val="#ppt_y"/>
                                          </p:val>
                                        </p:tav>
                                      </p:tavLst>
                                    </p:anim>
                                  </p:childTnLst>
                                </p:cTn>
                              </p:par>
                            </p:childTnLst>
                          </p:cTn>
                        </p:par>
                        <p:par>
                          <p:cTn id="76" fill="hold">
                            <p:stCondLst>
                              <p:cond delay="47500"/>
                            </p:stCondLst>
                            <p:childTnLst>
                              <p:par>
                                <p:cTn id="77" presetID="10" presetClass="entr" presetSubtype="0" fill="hold" grpId="0" nodeType="afterEffect">
                                  <p:stCondLst>
                                    <p:cond delay="3000"/>
                                  </p:stCondLst>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subTnLst>
                                    <p:audio>
                                      <p:cMediaNode>
                                        <p:cTn display="0" masterRel="sameClick">
                                          <p:stCondLst>
                                            <p:cond evt="begin" delay="0">
                                              <p:tn val="7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9" grpId="0" animBg="1"/>
      <p:bldP spid="5" grpId="0" animBg="1"/>
      <p:bldP spid="18" grpId="0" animBg="1"/>
      <p:bldP spid="20" grpId="0" animBg="1"/>
      <p:bldP spid="25" grpId="0" animBg="1"/>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960" y="22860"/>
            <a:ext cx="8229600" cy="1143000"/>
          </a:xfrm>
        </p:spPr>
        <p:txBody>
          <a:bodyPr>
            <a:normAutofit/>
          </a:bodyPr>
          <a:lstStyle/>
          <a:p>
            <a:r>
              <a:rPr lang="en-US" sz="3600" dirty="0" smtClean="0"/>
              <a:t>Enhanced AIM and new IND780 Features</a:t>
            </a:r>
            <a:endParaRPr lang="en-US" sz="3600" dirty="0"/>
          </a:p>
        </p:txBody>
      </p:sp>
      <p:grpSp>
        <p:nvGrpSpPr>
          <p:cNvPr id="19" name="Group 18"/>
          <p:cNvGrpSpPr/>
          <p:nvPr/>
        </p:nvGrpSpPr>
        <p:grpSpPr>
          <a:xfrm>
            <a:off x="426720" y="2796540"/>
            <a:ext cx="8260080" cy="1811875"/>
            <a:chOff x="426720" y="2819400"/>
            <a:chExt cx="8260080" cy="1811875"/>
          </a:xfrm>
        </p:grpSpPr>
        <p:sp>
          <p:nvSpPr>
            <p:cNvPr id="18" name="Rectangle 17"/>
            <p:cNvSpPr/>
            <p:nvPr/>
          </p:nvSpPr>
          <p:spPr>
            <a:xfrm>
              <a:off x="426720" y="2819400"/>
              <a:ext cx="8260080" cy="1811875"/>
            </a:xfrm>
            <a:prstGeom prst="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34988" y="3063617"/>
              <a:ext cx="3276600" cy="1323439"/>
            </a:xfrm>
            <a:prstGeom prst="rect">
              <a:avLst/>
            </a:prstGeom>
            <a:noFill/>
          </p:spPr>
          <p:txBody>
            <a:bodyPr wrap="square" rtlCol="0">
              <a:spAutoFit/>
            </a:bodyPr>
            <a:lstStyle/>
            <a:p>
              <a:r>
                <a:rPr lang="en-US" sz="1600" dirty="0" smtClean="0"/>
                <a:t>Stored Material Feed Commands allow a sequence of feeds to be set up, and then simultaneously triggered using a single 'GO' command. </a:t>
              </a:r>
            </a:p>
          </p:txBody>
        </p:sp>
        <p:grpSp>
          <p:nvGrpSpPr>
            <p:cNvPr id="13" name="Group 12"/>
            <p:cNvGrpSpPr/>
            <p:nvPr/>
          </p:nvGrpSpPr>
          <p:grpSpPr>
            <a:xfrm>
              <a:off x="4043363" y="2888655"/>
              <a:ext cx="4186237" cy="1683345"/>
              <a:chOff x="2814638" y="2684681"/>
              <a:chExt cx="4186237" cy="1683345"/>
            </a:xfrm>
          </p:grpSpPr>
          <p:sp>
            <p:nvSpPr>
              <p:cNvPr id="8" name="Rectangle 6"/>
              <p:cNvSpPr>
                <a:spLocks noChangeArrowheads="1"/>
              </p:cNvSpPr>
              <p:nvPr/>
            </p:nvSpPr>
            <p:spPr bwMode="auto">
              <a:xfrm>
                <a:off x="2814638" y="2684681"/>
                <a:ext cx="4186237"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6800" tIns="46800" rIns="46800" bIns="46800"/>
              <a:lstStyle/>
              <a:p>
                <a:pPr marL="271463" indent="-271463" defTabSz="981075">
                  <a:spcBef>
                    <a:spcPct val="40000"/>
                  </a:spcBef>
                  <a:buClr>
                    <a:schemeClr val="hlink"/>
                  </a:buClr>
                  <a:buSzPct val="120000"/>
                  <a:buFont typeface="Wingdings" pitchFamily="2" charset="2"/>
                  <a:buChar char="§"/>
                </a:pPr>
                <a:r>
                  <a:rPr lang="en-US" dirty="0">
                    <a:solidFill>
                      <a:srgbClr val="00279F"/>
                    </a:solidFill>
                  </a:rPr>
                  <a:t>New Feature – Stored Commands</a:t>
                </a:r>
              </a:p>
            </p:txBody>
          </p:sp>
          <p:pic>
            <p:nvPicPr>
              <p:cNvPr id="10" name="Picture 8" descr="Stored Comm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8625" y="3124200"/>
                <a:ext cx="3457575" cy="1243826"/>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17" name="Group 16"/>
          <p:cNvGrpSpPr/>
          <p:nvPr/>
        </p:nvGrpSpPr>
        <p:grpSpPr>
          <a:xfrm>
            <a:off x="426720" y="1341120"/>
            <a:ext cx="8260080" cy="1364655"/>
            <a:chOff x="426720" y="1447800"/>
            <a:chExt cx="8260080" cy="1364655"/>
          </a:xfrm>
        </p:grpSpPr>
        <p:sp>
          <p:nvSpPr>
            <p:cNvPr id="16" name="Rectangle 15"/>
            <p:cNvSpPr/>
            <p:nvPr/>
          </p:nvSpPr>
          <p:spPr>
            <a:xfrm>
              <a:off x="426720" y="1447800"/>
              <a:ext cx="8260080" cy="1364655"/>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02920" y="1759803"/>
              <a:ext cx="3002280" cy="830997"/>
            </a:xfrm>
            <a:prstGeom prst="rect">
              <a:avLst/>
            </a:prstGeom>
            <a:noFill/>
          </p:spPr>
          <p:txBody>
            <a:bodyPr wrap="square" rtlCol="0">
              <a:spAutoFit/>
            </a:bodyPr>
            <a:lstStyle/>
            <a:p>
              <a:r>
                <a:rPr lang="en-US" sz="1600" dirty="0" smtClean="0"/>
                <a:t>Bit Commands allow commands to the Q.i to be triggered with a single bit.</a:t>
              </a:r>
            </a:p>
          </p:txBody>
        </p:sp>
        <p:grpSp>
          <p:nvGrpSpPr>
            <p:cNvPr id="14" name="Group 13"/>
            <p:cNvGrpSpPr/>
            <p:nvPr/>
          </p:nvGrpSpPr>
          <p:grpSpPr>
            <a:xfrm>
              <a:off x="3773488" y="1517669"/>
              <a:ext cx="4456112" cy="1029046"/>
              <a:chOff x="2521903" y="1444109"/>
              <a:chExt cx="4456112" cy="1029046"/>
            </a:xfrm>
          </p:grpSpPr>
          <p:pic>
            <p:nvPicPr>
              <p:cNvPr id="9" name="Picture 7" descr="BitComm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1903" y="1929458"/>
                <a:ext cx="4267200" cy="54369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6"/>
              <p:cNvSpPr>
                <a:spLocks noChangeArrowheads="1"/>
              </p:cNvSpPr>
              <p:nvPr/>
            </p:nvSpPr>
            <p:spPr bwMode="auto">
              <a:xfrm>
                <a:off x="2791778" y="1444109"/>
                <a:ext cx="4186237"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6800" tIns="46800" rIns="46800" bIns="46800"/>
              <a:lstStyle/>
              <a:p>
                <a:pPr marL="271463" indent="-271463" defTabSz="981075">
                  <a:spcBef>
                    <a:spcPct val="40000"/>
                  </a:spcBef>
                  <a:buClr>
                    <a:schemeClr val="hlink"/>
                  </a:buClr>
                  <a:buSzPct val="120000"/>
                  <a:buFont typeface="Wingdings" pitchFamily="2" charset="2"/>
                  <a:buChar char="§"/>
                </a:pPr>
                <a:r>
                  <a:rPr lang="en-US" dirty="0">
                    <a:solidFill>
                      <a:srgbClr val="00279F"/>
                    </a:solidFill>
                  </a:rPr>
                  <a:t>New Feature – </a:t>
                </a:r>
                <a:r>
                  <a:rPr lang="en-US" dirty="0" smtClean="0">
                    <a:solidFill>
                      <a:srgbClr val="00279F"/>
                    </a:solidFill>
                  </a:rPr>
                  <a:t>Bit Commands</a:t>
                </a:r>
                <a:endParaRPr lang="en-US" dirty="0">
                  <a:solidFill>
                    <a:srgbClr val="00279F"/>
                  </a:solidFill>
                </a:endParaRPr>
              </a:p>
            </p:txBody>
          </p:sp>
        </p:grpSp>
      </p:grpSp>
      <p:grpSp>
        <p:nvGrpSpPr>
          <p:cNvPr id="23" name="Group 22"/>
          <p:cNvGrpSpPr/>
          <p:nvPr/>
        </p:nvGrpSpPr>
        <p:grpSpPr>
          <a:xfrm>
            <a:off x="426720" y="4671060"/>
            <a:ext cx="8260080" cy="2110740"/>
            <a:chOff x="426720" y="4671060"/>
            <a:chExt cx="8260080" cy="2110740"/>
          </a:xfrm>
        </p:grpSpPr>
        <p:sp>
          <p:nvSpPr>
            <p:cNvPr id="20" name="Rectangle 19"/>
            <p:cNvSpPr/>
            <p:nvPr/>
          </p:nvSpPr>
          <p:spPr>
            <a:xfrm>
              <a:off x="426720" y="4671060"/>
              <a:ext cx="8260080" cy="2110740"/>
            </a:xfrm>
            <a:prstGeom prst="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85800" y="5090208"/>
              <a:ext cx="1752600" cy="646331"/>
            </a:xfrm>
            <a:prstGeom prst="rect">
              <a:avLst/>
            </a:prstGeom>
            <a:noFill/>
          </p:spPr>
          <p:txBody>
            <a:bodyPr wrap="square" rtlCol="0">
              <a:spAutoFit/>
            </a:bodyPr>
            <a:lstStyle/>
            <a:p>
              <a:r>
                <a:rPr lang="en-US" dirty="0" smtClean="0"/>
                <a:t>New Cyclic Status values</a:t>
              </a:r>
            </a:p>
          </p:txBody>
        </p:sp>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5740" y="5125719"/>
              <a:ext cx="3835400" cy="575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4783676"/>
              <a:ext cx="1760537" cy="1845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ounded Rectangle 11"/>
            <p:cNvSpPr/>
            <p:nvPr/>
          </p:nvSpPr>
          <p:spPr>
            <a:xfrm>
              <a:off x="6705600" y="5641339"/>
              <a:ext cx="1760537" cy="127001"/>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p:cNvSpPr txBox="1"/>
          <p:nvPr/>
        </p:nvSpPr>
        <p:spPr>
          <a:xfrm>
            <a:off x="685800" y="990600"/>
            <a:ext cx="8001000" cy="338554"/>
          </a:xfrm>
          <a:prstGeom prst="rect">
            <a:avLst/>
          </a:prstGeom>
          <a:noFill/>
        </p:spPr>
        <p:txBody>
          <a:bodyPr wrap="square" rtlCol="0">
            <a:spAutoFit/>
          </a:bodyPr>
          <a:lstStyle/>
          <a:p>
            <a:r>
              <a:rPr lang="en-US" sz="1600" dirty="0" smtClean="0"/>
              <a:t>There are a number of new features </a:t>
            </a:r>
            <a:r>
              <a:rPr lang="en-US" sz="1600" u="sng" dirty="0" smtClean="0"/>
              <a:t>only available using the Enhanced Communication Mode</a:t>
            </a:r>
            <a:endParaRPr lang="en-US" sz="1600" u="sng" dirty="0"/>
          </a:p>
        </p:txBody>
      </p:sp>
      <p:sp>
        <p:nvSpPr>
          <p:cNvPr id="26" name="TextBox 25"/>
          <p:cNvSpPr txBox="1"/>
          <p:nvPr/>
        </p:nvSpPr>
        <p:spPr>
          <a:xfrm>
            <a:off x="1088033" y="5943600"/>
            <a:ext cx="4322168" cy="381000"/>
          </a:xfrm>
          <a:prstGeom prst="rect">
            <a:avLst/>
          </a:prstGeom>
          <a:solidFill>
            <a:srgbClr val="FFFF00"/>
          </a:solidFill>
          <a:ln>
            <a:solidFill>
              <a:schemeClr val="accent1">
                <a:shade val="50000"/>
              </a:schemeClr>
            </a:solidFill>
          </a:ln>
        </p:spPr>
        <p:txBody>
          <a:bodyPr wrap="square" rtlCol="0">
            <a:spAutoFit/>
          </a:bodyPr>
          <a:lstStyle/>
          <a:p>
            <a:r>
              <a:rPr lang="en-US" dirty="0" smtClean="0"/>
              <a:t>Press Space Bar When Ready to Continue</a:t>
            </a:r>
            <a:endParaRPr lang="en-US" dirty="0"/>
          </a:p>
        </p:txBody>
      </p:sp>
      <p:sp>
        <p:nvSpPr>
          <p:cNvPr id="3" name="TextBox 2"/>
          <p:cNvSpPr txBox="1"/>
          <p:nvPr/>
        </p:nvSpPr>
        <p:spPr>
          <a:xfrm>
            <a:off x="3429000" y="2198190"/>
            <a:ext cx="4800600" cy="1200329"/>
          </a:xfrm>
          <a:prstGeom prst="rect">
            <a:avLst/>
          </a:prstGeom>
          <a:solidFill>
            <a:schemeClr val="accent6">
              <a:lumMod val="60000"/>
              <a:lumOff val="40000"/>
            </a:schemeClr>
          </a:solidFill>
          <a:ln w="50800">
            <a:solidFill>
              <a:srgbClr val="FF0000"/>
            </a:solidFill>
          </a:ln>
        </p:spPr>
        <p:txBody>
          <a:bodyPr wrap="square" rtlCol="0">
            <a:spAutoFit/>
          </a:bodyPr>
          <a:lstStyle/>
          <a:p>
            <a:pPr algn="ctr"/>
            <a:r>
              <a:rPr lang="en-US" sz="2400" b="1" dirty="0" smtClean="0">
                <a:solidFill>
                  <a:srgbClr val="002060"/>
                </a:solidFill>
              </a:rPr>
              <a:t>Details for these new features are covered in the IND780 Q.i Technical Manual.</a:t>
            </a:r>
            <a:endParaRPr lang="en-US" sz="2400" b="1" dirty="0">
              <a:solidFill>
                <a:srgbClr val="002060"/>
              </a:solidFill>
            </a:endParaRPr>
          </a:p>
        </p:txBody>
      </p:sp>
    </p:spTree>
    <p:extLst>
      <p:ext uri="{BB962C8B-B14F-4D97-AF65-F5344CB8AC3E}">
        <p14:creationId xmlns:p14="http://schemas.microsoft.com/office/powerpoint/2010/main" val="132348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0"/>
                            </p:stCondLst>
                            <p:childTnLst>
                              <p:par>
                                <p:cTn id="9" presetID="10" presetClass="entr" presetSubtype="0" fill="hold" nodeType="afterEffect">
                                  <p:stCondLst>
                                    <p:cond delay="300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8500"/>
                            </p:stCondLst>
                            <p:childTnLst>
                              <p:par>
                                <p:cTn id="13" presetID="10" presetClass="entr" presetSubtype="0" fill="hold" nodeType="afterEffect">
                                  <p:stCondLst>
                                    <p:cond delay="500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4000"/>
                            </p:stCondLst>
                            <p:childTnLst>
                              <p:par>
                                <p:cTn id="17" presetID="10" presetClass="entr" presetSubtype="0" fill="hold" nodeType="afterEffect">
                                  <p:stCondLst>
                                    <p:cond delay="800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par>
                          <p:cTn id="20" fill="hold">
                            <p:stCondLst>
                              <p:cond delay="22500"/>
                            </p:stCondLst>
                            <p:childTnLst>
                              <p:par>
                                <p:cTn id="21" presetID="31" presetClass="entr" presetSubtype="0" fill="hold" grpId="0" nodeType="afterEffect">
                                  <p:stCondLst>
                                    <p:cond delay="400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00" fill="hold"/>
                                        <p:tgtEl>
                                          <p:spTgt spid="3"/>
                                        </p:tgtEl>
                                        <p:attrNameLst>
                                          <p:attrName>ppt_w</p:attrName>
                                        </p:attrNameLst>
                                      </p:cBhvr>
                                      <p:tavLst>
                                        <p:tav tm="0">
                                          <p:val>
                                            <p:fltVal val="0"/>
                                          </p:val>
                                        </p:tav>
                                        <p:tav tm="100000">
                                          <p:val>
                                            <p:strVal val="#ppt_w"/>
                                          </p:val>
                                        </p:tav>
                                      </p:tavLst>
                                    </p:anim>
                                    <p:anim calcmode="lin" valueType="num">
                                      <p:cBhvr>
                                        <p:cTn id="24" dur="1000" fill="hold"/>
                                        <p:tgtEl>
                                          <p:spTgt spid="3"/>
                                        </p:tgtEl>
                                        <p:attrNameLst>
                                          <p:attrName>ppt_h</p:attrName>
                                        </p:attrNameLst>
                                      </p:cBhvr>
                                      <p:tavLst>
                                        <p:tav tm="0">
                                          <p:val>
                                            <p:fltVal val="0"/>
                                          </p:val>
                                        </p:tav>
                                        <p:tav tm="100000">
                                          <p:val>
                                            <p:strVal val="#ppt_h"/>
                                          </p:val>
                                        </p:tav>
                                      </p:tavLst>
                                    </p:anim>
                                    <p:anim calcmode="lin" valueType="num">
                                      <p:cBhvr>
                                        <p:cTn id="25" dur="1000" fill="hold"/>
                                        <p:tgtEl>
                                          <p:spTgt spid="3"/>
                                        </p:tgtEl>
                                        <p:attrNameLst>
                                          <p:attrName>style.rotation</p:attrName>
                                        </p:attrNameLst>
                                      </p:cBhvr>
                                      <p:tavLst>
                                        <p:tav tm="0">
                                          <p:val>
                                            <p:fltVal val="90"/>
                                          </p:val>
                                        </p:tav>
                                        <p:tav tm="100000">
                                          <p:val>
                                            <p:fltVal val="0"/>
                                          </p:val>
                                        </p:tav>
                                      </p:tavLst>
                                    </p:anim>
                                    <p:animEffect transition="in" filter="fade">
                                      <p:cBhvr>
                                        <p:cTn id="26" dur="1000"/>
                                        <p:tgtEl>
                                          <p:spTgt spid="3"/>
                                        </p:tgtEl>
                                      </p:cBhvr>
                                    </p:animEffect>
                                  </p:childTnLst>
                                </p:cTn>
                              </p:par>
                            </p:childTnLst>
                          </p:cTn>
                        </p:par>
                        <p:par>
                          <p:cTn id="27" fill="hold">
                            <p:stCondLst>
                              <p:cond delay="27500"/>
                            </p:stCondLst>
                            <p:childTnLst>
                              <p:par>
                                <p:cTn id="28" presetID="10" presetClass="entr" presetSubtype="0" fill="hold" grpId="0" nodeType="afterEffect">
                                  <p:stCondLst>
                                    <p:cond delay="300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subTnLst>
                                    <p:audio>
                                      <p:cMediaNode>
                                        <p:cTn display="0" masterRel="sameClick">
                                          <p:stCondLst>
                                            <p:cond evt="begin" delay="0">
                                              <p:tn val="28"/>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6"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4750" y="1828800"/>
            <a:ext cx="2816224" cy="1134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t>AIM Configuration Comparison</a:t>
            </a:r>
            <a:endParaRPr lang="en-US" dirty="0"/>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1841499"/>
            <a:ext cx="2793875" cy="1824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 name="Group 40"/>
          <p:cNvGrpSpPr/>
          <p:nvPr/>
        </p:nvGrpSpPr>
        <p:grpSpPr>
          <a:xfrm>
            <a:off x="800100" y="2498606"/>
            <a:ext cx="5810250" cy="570330"/>
            <a:chOff x="800100" y="2498606"/>
            <a:chExt cx="5810250" cy="570330"/>
          </a:xfrm>
        </p:grpSpPr>
        <p:sp>
          <p:nvSpPr>
            <p:cNvPr id="14" name="Rounded Rectangle 13"/>
            <p:cNvSpPr/>
            <p:nvPr/>
          </p:nvSpPr>
          <p:spPr>
            <a:xfrm>
              <a:off x="800100" y="2976742"/>
              <a:ext cx="1524000" cy="92194"/>
            </a:xfrm>
            <a:prstGeom prst="roundRect">
              <a:avLst/>
            </a:prstGeom>
            <a:solidFill>
              <a:srgbClr val="66FFFF">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4972050" y="2498606"/>
              <a:ext cx="1638300" cy="92194"/>
            </a:xfrm>
            <a:prstGeom prst="roundRect">
              <a:avLst/>
            </a:prstGeom>
            <a:solidFill>
              <a:srgbClr val="66FFFF">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a:stCxn id="14" idx="3"/>
              <a:endCxn id="15" idx="1"/>
            </p:cNvCxnSpPr>
            <p:nvPr/>
          </p:nvCxnSpPr>
          <p:spPr>
            <a:xfrm flipV="1">
              <a:off x="2324100" y="2544703"/>
              <a:ext cx="2647950" cy="478136"/>
            </a:xfrm>
            <a:prstGeom prst="line">
              <a:avLst/>
            </a:prstGeom>
            <a:ln w="25400">
              <a:solidFill>
                <a:srgbClr val="66FFFF"/>
              </a:solidFill>
            </a:ln>
          </p:spPr>
          <p:style>
            <a:lnRef idx="1">
              <a:schemeClr val="accent1"/>
            </a:lnRef>
            <a:fillRef idx="0">
              <a:schemeClr val="accent1"/>
            </a:fillRef>
            <a:effectRef idx="0">
              <a:schemeClr val="accent1"/>
            </a:effectRef>
            <a:fontRef idx="minor">
              <a:schemeClr val="tx1"/>
            </a:fontRef>
          </p:style>
        </p:cxnSp>
      </p:grpSp>
      <p:grpSp>
        <p:nvGrpSpPr>
          <p:cNvPr id="39" name="Group 38"/>
          <p:cNvGrpSpPr/>
          <p:nvPr/>
        </p:nvGrpSpPr>
        <p:grpSpPr>
          <a:xfrm>
            <a:off x="800100" y="2120900"/>
            <a:ext cx="5810250" cy="654050"/>
            <a:chOff x="800100" y="2120900"/>
            <a:chExt cx="5810250" cy="654050"/>
          </a:xfrm>
        </p:grpSpPr>
        <p:sp>
          <p:nvSpPr>
            <p:cNvPr id="12" name="Rounded Rectangle 11"/>
            <p:cNvSpPr/>
            <p:nvPr/>
          </p:nvSpPr>
          <p:spPr>
            <a:xfrm>
              <a:off x="4972050" y="2590800"/>
              <a:ext cx="1638300" cy="184150"/>
            </a:xfrm>
            <a:prstGeom prst="roundRect">
              <a:avLst/>
            </a:prstGeom>
            <a:solidFill>
              <a:srgbClr val="FFFF00">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800100" y="2120900"/>
              <a:ext cx="1524000" cy="184150"/>
            </a:xfrm>
            <a:prstGeom prst="roundRect">
              <a:avLst/>
            </a:prstGeom>
            <a:solidFill>
              <a:srgbClr val="FFFF00">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p:cNvCxnSpPr>
              <a:stCxn id="13" idx="3"/>
              <a:endCxn id="12" idx="1"/>
            </p:cNvCxnSpPr>
            <p:nvPr/>
          </p:nvCxnSpPr>
          <p:spPr>
            <a:xfrm>
              <a:off x="2324100" y="2212975"/>
              <a:ext cx="2647950" cy="469900"/>
            </a:xfrm>
            <a:prstGeom prst="line">
              <a:avLst/>
            </a:prstGeom>
            <a:ln w="25400">
              <a:solidFill>
                <a:srgbClr val="FFFF99"/>
              </a:solidFill>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800100" y="2019300"/>
            <a:ext cx="5803900" cy="390644"/>
            <a:chOff x="800100" y="2019300"/>
            <a:chExt cx="5803900" cy="390644"/>
          </a:xfrm>
        </p:grpSpPr>
        <p:sp>
          <p:nvSpPr>
            <p:cNvPr id="4" name="Rounded Rectangle 3"/>
            <p:cNvSpPr/>
            <p:nvPr/>
          </p:nvSpPr>
          <p:spPr>
            <a:xfrm>
              <a:off x="800100" y="2317750"/>
              <a:ext cx="1524000" cy="92194"/>
            </a:xfrm>
            <a:prstGeom prst="roundRect">
              <a:avLst/>
            </a:prstGeom>
            <a:solidFill>
              <a:srgbClr val="FF9900">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4972050" y="2019300"/>
              <a:ext cx="1631950" cy="101600"/>
            </a:xfrm>
            <a:prstGeom prst="roundRect">
              <a:avLst/>
            </a:prstGeom>
            <a:solidFill>
              <a:srgbClr val="FF9900">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p:cNvCxnSpPr>
              <a:stCxn id="4" idx="3"/>
              <a:endCxn id="7" idx="1"/>
            </p:cNvCxnSpPr>
            <p:nvPr/>
          </p:nvCxnSpPr>
          <p:spPr>
            <a:xfrm flipV="1">
              <a:off x="2324100" y="2070100"/>
              <a:ext cx="2647950" cy="293747"/>
            </a:xfrm>
            <a:prstGeom prst="line">
              <a:avLst/>
            </a:prstGeom>
            <a:ln w="25400">
              <a:solidFill>
                <a:srgbClr val="FF9900"/>
              </a:solidFill>
            </a:ln>
          </p:spPr>
          <p:style>
            <a:lnRef idx="1">
              <a:schemeClr val="accent1"/>
            </a:lnRef>
            <a:fillRef idx="0">
              <a:schemeClr val="accent1"/>
            </a:fillRef>
            <a:effectRef idx="0">
              <a:schemeClr val="accent1"/>
            </a:effectRef>
            <a:fontRef idx="minor">
              <a:schemeClr val="tx1"/>
            </a:fontRef>
          </p:style>
        </p:cxnSp>
      </p:grpSp>
      <p:sp>
        <p:nvSpPr>
          <p:cNvPr id="33" name="TextBox 32"/>
          <p:cNvSpPr txBox="1"/>
          <p:nvPr/>
        </p:nvSpPr>
        <p:spPr>
          <a:xfrm>
            <a:off x="777240" y="1318260"/>
            <a:ext cx="7620000" cy="338554"/>
          </a:xfrm>
          <a:prstGeom prst="rect">
            <a:avLst/>
          </a:prstGeom>
          <a:noFill/>
        </p:spPr>
        <p:txBody>
          <a:bodyPr wrap="square" rtlCol="0">
            <a:spAutoFit/>
          </a:bodyPr>
          <a:lstStyle/>
          <a:p>
            <a:r>
              <a:rPr lang="en-US" sz="1600" dirty="0" smtClean="0"/>
              <a:t>There are a number of Configuration parameters that are shared between the two AIM's.</a:t>
            </a:r>
            <a:endParaRPr lang="en-US" sz="1600" dirty="0"/>
          </a:p>
        </p:txBody>
      </p:sp>
      <p:sp>
        <p:nvSpPr>
          <p:cNvPr id="34" name="TextBox 33"/>
          <p:cNvSpPr txBox="1"/>
          <p:nvPr/>
        </p:nvSpPr>
        <p:spPr>
          <a:xfrm>
            <a:off x="767715" y="3886200"/>
            <a:ext cx="3347086" cy="1323439"/>
          </a:xfrm>
          <a:prstGeom prst="rect">
            <a:avLst/>
          </a:prstGeom>
          <a:solidFill>
            <a:srgbClr val="FFFF00"/>
          </a:solidFill>
          <a:ln w="25400">
            <a:solidFill>
              <a:srgbClr val="FF0000"/>
            </a:solidFill>
          </a:ln>
        </p:spPr>
        <p:txBody>
          <a:bodyPr wrap="square" rtlCol="0">
            <a:spAutoFit/>
          </a:bodyPr>
          <a:lstStyle/>
          <a:p>
            <a:r>
              <a:rPr lang="en-US" sz="1600" dirty="0" smtClean="0"/>
              <a:t>For the most part, you should be able to accept the default parameters, except for the Number of Bridges.  You must tell the AIM how many bridges it needs to process.</a:t>
            </a:r>
            <a:endParaRPr lang="en-US" sz="1600" dirty="0"/>
          </a:p>
        </p:txBody>
      </p:sp>
      <p:grpSp>
        <p:nvGrpSpPr>
          <p:cNvPr id="37" name="Group 36"/>
          <p:cNvGrpSpPr/>
          <p:nvPr/>
        </p:nvGrpSpPr>
        <p:grpSpPr>
          <a:xfrm>
            <a:off x="800100" y="2501900"/>
            <a:ext cx="5810250" cy="381000"/>
            <a:chOff x="800100" y="2501900"/>
            <a:chExt cx="5810250" cy="381000"/>
          </a:xfrm>
        </p:grpSpPr>
        <p:sp>
          <p:nvSpPr>
            <p:cNvPr id="10" name="Rounded Rectangle 9"/>
            <p:cNvSpPr/>
            <p:nvPr/>
          </p:nvSpPr>
          <p:spPr>
            <a:xfrm>
              <a:off x="4972050" y="2781300"/>
              <a:ext cx="1638300" cy="101600"/>
            </a:xfrm>
            <a:prstGeom prst="roundRect">
              <a:avLst/>
            </a:prstGeom>
            <a:solidFill>
              <a:srgbClr val="66FF66">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800100" y="2501900"/>
              <a:ext cx="1524000" cy="92194"/>
            </a:xfrm>
            <a:prstGeom prst="roundRect">
              <a:avLst/>
            </a:prstGeom>
            <a:solidFill>
              <a:srgbClr val="66FF66">
                <a:alpha val="20000"/>
              </a:srgb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a:stCxn id="11" idx="3"/>
              <a:endCxn id="10" idx="1"/>
            </p:cNvCxnSpPr>
            <p:nvPr/>
          </p:nvCxnSpPr>
          <p:spPr>
            <a:xfrm>
              <a:off x="2324100" y="2547997"/>
              <a:ext cx="2647950" cy="284103"/>
            </a:xfrm>
            <a:prstGeom prst="line">
              <a:avLst/>
            </a:prstGeom>
            <a:ln w="25400">
              <a:solidFill>
                <a:srgbClr val="66FF66"/>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a:off x="736600" y="1790700"/>
            <a:ext cx="7124700" cy="1943100"/>
            <a:chOff x="733425" y="4610100"/>
            <a:chExt cx="7124700" cy="1943100"/>
          </a:xfrm>
        </p:grpSpPr>
        <p:sp>
          <p:nvSpPr>
            <p:cNvPr id="46" name="Rectangle 45"/>
            <p:cNvSpPr/>
            <p:nvPr/>
          </p:nvSpPr>
          <p:spPr>
            <a:xfrm>
              <a:off x="733425" y="4610100"/>
              <a:ext cx="7124700" cy="1943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4750" y="4648200"/>
              <a:ext cx="2816224" cy="1134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4660899"/>
              <a:ext cx="2793875" cy="1824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7" name="Group 56"/>
          <p:cNvGrpSpPr/>
          <p:nvPr/>
        </p:nvGrpSpPr>
        <p:grpSpPr>
          <a:xfrm>
            <a:off x="2441258" y="2771775"/>
            <a:ext cx="4569142" cy="1114425"/>
            <a:chOff x="2441258" y="2771775"/>
            <a:chExt cx="4569142" cy="1114425"/>
          </a:xfrm>
        </p:grpSpPr>
        <p:sp>
          <p:nvSpPr>
            <p:cNvPr id="48" name="Rounded Rectangle 47"/>
            <p:cNvSpPr/>
            <p:nvPr/>
          </p:nvSpPr>
          <p:spPr>
            <a:xfrm>
              <a:off x="4953000" y="2771775"/>
              <a:ext cx="2057400" cy="102394"/>
            </a:xfrm>
            <a:prstGeom prst="roundRect">
              <a:avLst/>
            </a:prstGeom>
            <a:solidFill>
              <a:srgbClr val="FFFF00">
                <a:alpha val="19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3" name="Straight Arrow Connector 52"/>
            <p:cNvCxnSpPr>
              <a:stCxn id="34" idx="0"/>
              <a:endCxn id="48" idx="1"/>
            </p:cNvCxnSpPr>
            <p:nvPr/>
          </p:nvCxnSpPr>
          <p:spPr>
            <a:xfrm flipV="1">
              <a:off x="2441258" y="2822972"/>
              <a:ext cx="2511742" cy="106322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4" name="TextBox 63"/>
          <p:cNvSpPr txBox="1"/>
          <p:nvPr/>
        </p:nvSpPr>
        <p:spPr>
          <a:xfrm>
            <a:off x="2552997" y="5467350"/>
            <a:ext cx="4838105" cy="381000"/>
          </a:xfrm>
          <a:prstGeom prst="rect">
            <a:avLst/>
          </a:prstGeom>
          <a:noFill/>
        </p:spPr>
        <p:txBody>
          <a:bodyPr wrap="square" rtlCol="0">
            <a:spAutoFit/>
          </a:bodyPr>
          <a:lstStyle/>
          <a:p>
            <a:r>
              <a:rPr lang="en-US" dirty="0" smtClean="0"/>
              <a:t>Press Space Bar When Ready to Continue</a:t>
            </a:r>
            <a:endParaRPr lang="en-US" dirty="0"/>
          </a:p>
        </p:txBody>
      </p:sp>
      <p:grpSp>
        <p:nvGrpSpPr>
          <p:cNvPr id="67" name="Group 66"/>
          <p:cNvGrpSpPr/>
          <p:nvPr/>
        </p:nvGrpSpPr>
        <p:grpSpPr>
          <a:xfrm>
            <a:off x="4800600" y="2882900"/>
            <a:ext cx="3596640" cy="1834297"/>
            <a:chOff x="4800600" y="2882900"/>
            <a:chExt cx="3596640" cy="1834297"/>
          </a:xfrm>
        </p:grpSpPr>
        <p:sp>
          <p:nvSpPr>
            <p:cNvPr id="59" name="Rounded Rectangle 58"/>
            <p:cNvSpPr/>
            <p:nvPr/>
          </p:nvSpPr>
          <p:spPr>
            <a:xfrm>
              <a:off x="4984750" y="2882900"/>
              <a:ext cx="2025650" cy="93842"/>
            </a:xfrm>
            <a:prstGeom prst="roundRect">
              <a:avLst/>
            </a:prstGeom>
            <a:solidFill>
              <a:srgbClr val="66FFFF">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TextBox 62"/>
            <p:cNvSpPr txBox="1"/>
            <p:nvPr/>
          </p:nvSpPr>
          <p:spPr>
            <a:xfrm>
              <a:off x="4800600" y="3886200"/>
              <a:ext cx="3596640" cy="830997"/>
            </a:xfrm>
            <a:prstGeom prst="rect">
              <a:avLst/>
            </a:prstGeom>
            <a:solidFill>
              <a:srgbClr val="66FFFF"/>
            </a:solidFill>
            <a:ln w="25400">
              <a:solidFill>
                <a:schemeClr val="accent1">
                  <a:shade val="50000"/>
                </a:schemeClr>
              </a:solidFill>
            </a:ln>
          </p:spPr>
          <p:txBody>
            <a:bodyPr wrap="square" rtlCol="0">
              <a:spAutoFit/>
            </a:bodyPr>
            <a:lstStyle/>
            <a:p>
              <a:r>
                <a:rPr lang="en-US" sz="1600" dirty="0" smtClean="0"/>
                <a:t>This bit must be turned on when a bit command is being issued.  It should be turned off any other time.</a:t>
              </a:r>
              <a:endParaRPr lang="en-US" sz="1600" dirty="0"/>
            </a:p>
          </p:txBody>
        </p:sp>
        <p:cxnSp>
          <p:nvCxnSpPr>
            <p:cNvPr id="66" name="Straight Arrow Connector 65"/>
            <p:cNvCxnSpPr>
              <a:stCxn id="63" idx="0"/>
              <a:endCxn id="59" idx="2"/>
            </p:cNvCxnSpPr>
            <p:nvPr/>
          </p:nvCxnSpPr>
          <p:spPr>
            <a:xfrm flipH="1" flipV="1">
              <a:off x="5997575" y="2976742"/>
              <a:ext cx="601345" cy="90945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0230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1500"/>
                            </p:stCondLst>
                            <p:childTnLst>
                              <p:par>
                                <p:cTn id="9" presetID="2" presetClass="entr" presetSubtype="4" fill="hold" nodeType="afterEffect">
                                  <p:stCondLst>
                                    <p:cond delay="10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ppt_x"/>
                                          </p:val>
                                        </p:tav>
                                        <p:tav tm="100000">
                                          <p:val>
                                            <p:strVal val="#ppt_x"/>
                                          </p:val>
                                        </p:tav>
                                      </p:tavLst>
                                    </p:anim>
                                    <p:anim calcmode="lin" valueType="num">
                                      <p:cBhvr additive="base">
                                        <p:cTn id="12" dur="500" fill="hold"/>
                                        <p:tgtEl>
                                          <p:spTgt spid="39"/>
                                        </p:tgtEl>
                                        <p:attrNameLst>
                                          <p:attrName>ppt_y</p:attrName>
                                        </p:attrNameLst>
                                      </p:cBhvr>
                                      <p:tavLst>
                                        <p:tav tm="0">
                                          <p:val>
                                            <p:strVal val="1+#ppt_h/2"/>
                                          </p:val>
                                        </p:tav>
                                        <p:tav tm="100000">
                                          <p:val>
                                            <p:strVal val="#ppt_y"/>
                                          </p:val>
                                        </p:tav>
                                      </p:tavLst>
                                    </p:anim>
                                  </p:childTnLst>
                                </p:cTn>
                              </p:par>
                            </p:childTnLst>
                          </p:cTn>
                        </p:par>
                        <p:par>
                          <p:cTn id="13" fill="hold">
                            <p:stCondLst>
                              <p:cond delay="3000"/>
                            </p:stCondLst>
                            <p:childTnLst>
                              <p:par>
                                <p:cTn id="14" presetID="2" presetClass="entr" presetSubtype="4" fill="hold" nodeType="afterEffect">
                                  <p:stCondLst>
                                    <p:cond delay="100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ppt_x"/>
                                          </p:val>
                                        </p:tav>
                                        <p:tav tm="100000">
                                          <p:val>
                                            <p:strVal val="#ppt_x"/>
                                          </p:val>
                                        </p:tav>
                                      </p:tavLst>
                                    </p:anim>
                                    <p:anim calcmode="lin" valueType="num">
                                      <p:cBhvr additive="base">
                                        <p:cTn id="17" dur="500" fill="hold"/>
                                        <p:tgtEl>
                                          <p:spTgt spid="44"/>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2" presetClass="entr" presetSubtype="4" fill="hold" nodeType="afterEffect">
                                  <p:stCondLst>
                                    <p:cond delay="100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6000"/>
                            </p:stCondLst>
                            <p:childTnLst>
                              <p:par>
                                <p:cTn id="24" presetID="2" presetClass="entr" presetSubtype="4" fill="hold" nodeType="afterEffect">
                                  <p:stCondLst>
                                    <p:cond delay="100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ppt_x"/>
                                          </p:val>
                                        </p:tav>
                                        <p:tav tm="100000">
                                          <p:val>
                                            <p:strVal val="#ppt_x"/>
                                          </p:val>
                                        </p:tav>
                                      </p:tavLst>
                                    </p:anim>
                                    <p:anim calcmode="lin" valueType="num">
                                      <p:cBhvr additive="base">
                                        <p:cTn id="27" dur="500" fill="hold"/>
                                        <p:tgtEl>
                                          <p:spTgt spid="41"/>
                                        </p:tgtEl>
                                        <p:attrNameLst>
                                          <p:attrName>ppt_y</p:attrName>
                                        </p:attrNameLst>
                                      </p:cBhvr>
                                      <p:tavLst>
                                        <p:tav tm="0">
                                          <p:val>
                                            <p:strVal val="1+#ppt_h/2"/>
                                          </p:val>
                                        </p:tav>
                                        <p:tav tm="100000">
                                          <p:val>
                                            <p:strVal val="#ppt_y"/>
                                          </p:val>
                                        </p:tav>
                                      </p:tavLst>
                                    </p:anim>
                                  </p:childTnLst>
                                </p:cTn>
                              </p:par>
                            </p:childTnLst>
                          </p:cTn>
                        </p:par>
                        <p:par>
                          <p:cTn id="28" fill="hold">
                            <p:stCondLst>
                              <p:cond delay="11500"/>
                            </p:stCondLst>
                            <p:childTnLst>
                              <p:par>
                                <p:cTn id="29" presetID="10" presetClass="entr" presetSubtype="0" fill="hold" nodeType="afterEffect">
                                  <p:stCondLst>
                                    <p:cond delay="300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500"/>
                                        <p:tgtEl>
                                          <p:spTgt spid="55"/>
                                        </p:tgtEl>
                                      </p:cBhvr>
                                    </p:animEffect>
                                  </p:childTnLst>
                                </p:cTn>
                              </p:par>
                            </p:childTnLst>
                          </p:cTn>
                        </p:par>
                        <p:par>
                          <p:cTn id="32" fill="hold">
                            <p:stCondLst>
                              <p:cond delay="15000"/>
                            </p:stCondLst>
                            <p:childTnLst>
                              <p:par>
                                <p:cTn id="33" presetID="42"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1000"/>
                                        <p:tgtEl>
                                          <p:spTgt spid="34"/>
                                        </p:tgtEl>
                                      </p:cBhvr>
                                    </p:animEffect>
                                    <p:anim calcmode="lin" valueType="num">
                                      <p:cBhvr>
                                        <p:cTn id="36" dur="1000" fill="hold"/>
                                        <p:tgtEl>
                                          <p:spTgt spid="34"/>
                                        </p:tgtEl>
                                        <p:attrNameLst>
                                          <p:attrName>ppt_x</p:attrName>
                                        </p:attrNameLst>
                                      </p:cBhvr>
                                      <p:tavLst>
                                        <p:tav tm="0">
                                          <p:val>
                                            <p:strVal val="#ppt_x"/>
                                          </p:val>
                                        </p:tav>
                                        <p:tav tm="100000">
                                          <p:val>
                                            <p:strVal val="#ppt_x"/>
                                          </p:val>
                                        </p:tav>
                                      </p:tavLst>
                                    </p:anim>
                                    <p:anim calcmode="lin" valueType="num">
                                      <p:cBhvr>
                                        <p:cTn id="37" dur="1000" fill="hold"/>
                                        <p:tgtEl>
                                          <p:spTgt spid="34"/>
                                        </p:tgtEl>
                                        <p:attrNameLst>
                                          <p:attrName>ppt_y</p:attrName>
                                        </p:attrNameLst>
                                      </p:cBhvr>
                                      <p:tavLst>
                                        <p:tav tm="0">
                                          <p:val>
                                            <p:strVal val="#ppt_y+.1"/>
                                          </p:val>
                                        </p:tav>
                                        <p:tav tm="100000">
                                          <p:val>
                                            <p:strVal val="#ppt_y"/>
                                          </p:val>
                                        </p:tav>
                                      </p:tavLst>
                                    </p:anim>
                                  </p:childTnLst>
                                </p:cTn>
                              </p:par>
                            </p:childTnLst>
                          </p:cTn>
                        </p:par>
                        <p:par>
                          <p:cTn id="38" fill="hold">
                            <p:stCondLst>
                              <p:cond delay="16000"/>
                            </p:stCondLst>
                            <p:childTnLst>
                              <p:par>
                                <p:cTn id="39" presetID="2" presetClass="entr" presetSubtype="4" fill="hold" nodeType="afterEffect">
                                  <p:stCondLst>
                                    <p:cond delay="0"/>
                                  </p:stCondLst>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500" fill="hold"/>
                                        <p:tgtEl>
                                          <p:spTgt spid="57"/>
                                        </p:tgtEl>
                                        <p:attrNameLst>
                                          <p:attrName>ppt_x</p:attrName>
                                        </p:attrNameLst>
                                      </p:cBhvr>
                                      <p:tavLst>
                                        <p:tav tm="0">
                                          <p:val>
                                            <p:strVal val="#ppt_x"/>
                                          </p:val>
                                        </p:tav>
                                        <p:tav tm="100000">
                                          <p:val>
                                            <p:strVal val="#ppt_x"/>
                                          </p:val>
                                        </p:tav>
                                      </p:tavLst>
                                    </p:anim>
                                    <p:anim calcmode="lin" valueType="num">
                                      <p:cBhvr additive="base">
                                        <p:cTn id="42" dur="500" fill="hold"/>
                                        <p:tgtEl>
                                          <p:spTgt spid="57"/>
                                        </p:tgtEl>
                                        <p:attrNameLst>
                                          <p:attrName>ppt_y</p:attrName>
                                        </p:attrNameLst>
                                      </p:cBhvr>
                                      <p:tavLst>
                                        <p:tav tm="0">
                                          <p:val>
                                            <p:strVal val="1+#ppt_h/2"/>
                                          </p:val>
                                        </p:tav>
                                        <p:tav tm="100000">
                                          <p:val>
                                            <p:strVal val="#ppt_y"/>
                                          </p:val>
                                        </p:tav>
                                      </p:tavLst>
                                    </p:anim>
                                  </p:childTnLst>
                                </p:cTn>
                              </p:par>
                            </p:childTnLst>
                          </p:cTn>
                        </p:par>
                        <p:par>
                          <p:cTn id="43" fill="hold">
                            <p:stCondLst>
                              <p:cond delay="16500"/>
                            </p:stCondLst>
                            <p:childTnLst>
                              <p:par>
                                <p:cTn id="44" presetID="42" presetClass="entr" presetSubtype="0" fill="hold" nodeType="afterEffect">
                                  <p:stCondLst>
                                    <p:cond delay="500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1000"/>
                                        <p:tgtEl>
                                          <p:spTgt spid="67"/>
                                        </p:tgtEl>
                                      </p:cBhvr>
                                    </p:animEffect>
                                    <p:anim calcmode="lin" valueType="num">
                                      <p:cBhvr>
                                        <p:cTn id="47" dur="1000" fill="hold"/>
                                        <p:tgtEl>
                                          <p:spTgt spid="67"/>
                                        </p:tgtEl>
                                        <p:attrNameLst>
                                          <p:attrName>ppt_x</p:attrName>
                                        </p:attrNameLst>
                                      </p:cBhvr>
                                      <p:tavLst>
                                        <p:tav tm="0">
                                          <p:val>
                                            <p:strVal val="#ppt_x"/>
                                          </p:val>
                                        </p:tav>
                                        <p:tav tm="100000">
                                          <p:val>
                                            <p:strVal val="#ppt_x"/>
                                          </p:val>
                                        </p:tav>
                                      </p:tavLst>
                                    </p:anim>
                                    <p:anim calcmode="lin" valueType="num">
                                      <p:cBhvr>
                                        <p:cTn id="48" dur="1000" fill="hold"/>
                                        <p:tgtEl>
                                          <p:spTgt spid="67"/>
                                        </p:tgtEl>
                                        <p:attrNameLst>
                                          <p:attrName>ppt_y</p:attrName>
                                        </p:attrNameLst>
                                      </p:cBhvr>
                                      <p:tavLst>
                                        <p:tav tm="0">
                                          <p:val>
                                            <p:strVal val="#ppt_y+.1"/>
                                          </p:val>
                                        </p:tav>
                                        <p:tav tm="100000">
                                          <p:val>
                                            <p:strVal val="#ppt_y"/>
                                          </p:val>
                                        </p:tav>
                                      </p:tavLst>
                                    </p:anim>
                                  </p:childTnLst>
                                </p:cTn>
                              </p:par>
                            </p:childTnLst>
                          </p:cTn>
                        </p:par>
                        <p:par>
                          <p:cTn id="49" fill="hold">
                            <p:stCondLst>
                              <p:cond delay="22500"/>
                            </p:stCondLst>
                            <p:childTnLst>
                              <p:par>
                                <p:cTn id="50" presetID="10" presetClass="entr" presetSubtype="0" fill="hold" grpId="0" nodeType="afterEffect">
                                  <p:stCondLst>
                                    <p:cond delay="0"/>
                                  </p:stCondLst>
                                  <p:childTnLst>
                                    <p:set>
                                      <p:cBhvr>
                                        <p:cTn id="51" dur="1" fill="hold">
                                          <p:stCondLst>
                                            <p:cond delay="0"/>
                                          </p:stCondLst>
                                        </p:cTn>
                                        <p:tgtEl>
                                          <p:spTgt spid="64"/>
                                        </p:tgtEl>
                                        <p:attrNameLst>
                                          <p:attrName>style.visibility</p:attrName>
                                        </p:attrNameLst>
                                      </p:cBhvr>
                                      <p:to>
                                        <p:strVal val="visible"/>
                                      </p:to>
                                    </p:set>
                                    <p:animEffect transition="in" filter="fade">
                                      <p:cBhvr>
                                        <p:cTn id="52" dur="500"/>
                                        <p:tgtEl>
                                          <p:spTgt spid="64"/>
                                        </p:tgtEl>
                                      </p:cBhvr>
                                    </p:animEffect>
                                  </p:childTnLst>
                                  <p:subTnLst>
                                    <p:audio>
                                      <p:cMediaNode>
                                        <p:cTn display="0" masterRel="sameClick">
                                          <p:stCondLst>
                                            <p:cond evt="begin" delay="0">
                                              <p:tn val="50"/>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6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Mixed Fieldbus Configurations</a:t>
            </a:r>
            <a:endParaRPr lang="en-US"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737" y="2667000"/>
            <a:ext cx="3043003"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57200" y="1143000"/>
            <a:ext cx="3581400" cy="1323439"/>
          </a:xfrm>
          <a:prstGeom prst="rect">
            <a:avLst/>
          </a:prstGeom>
          <a:noFill/>
        </p:spPr>
        <p:txBody>
          <a:bodyPr wrap="square" rtlCol="0">
            <a:spAutoFit/>
          </a:bodyPr>
          <a:lstStyle/>
          <a:p>
            <a:r>
              <a:rPr lang="en-US" sz="1600" dirty="0" smtClean="0"/>
              <a:t>The Classic AIM was setup by default to only allow one field bus to be used at a time.  While mixing Field Busses could be done, it required a significant amount of customized programming.</a:t>
            </a:r>
            <a:endParaRPr lang="en-US" sz="1600" dirty="0"/>
          </a:p>
        </p:txBody>
      </p:sp>
      <p:sp>
        <p:nvSpPr>
          <p:cNvPr id="7" name="TextBox 6"/>
          <p:cNvSpPr txBox="1"/>
          <p:nvPr/>
        </p:nvSpPr>
        <p:spPr>
          <a:xfrm>
            <a:off x="4724400" y="1148179"/>
            <a:ext cx="3581400" cy="1077218"/>
          </a:xfrm>
          <a:prstGeom prst="rect">
            <a:avLst/>
          </a:prstGeom>
          <a:noFill/>
        </p:spPr>
        <p:txBody>
          <a:bodyPr wrap="square" rtlCol="0">
            <a:spAutoFit/>
          </a:bodyPr>
          <a:lstStyle/>
          <a:p>
            <a:r>
              <a:rPr lang="en-US" sz="1600" dirty="0" smtClean="0"/>
              <a:t>The Enhanced AIM moves the Field Bus designation to the Bridge configuration, which allows the user to choose what field bus to use for each Bridge.</a:t>
            </a:r>
            <a:endParaRPr lang="en-US" sz="1600" dirty="0"/>
          </a:p>
        </p:txBody>
      </p:sp>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9160" y="2667000"/>
            <a:ext cx="3581400" cy="1958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762000" y="4671060"/>
            <a:ext cx="1524000" cy="129540"/>
          </a:xfrm>
          <a:prstGeom prst="roundRect">
            <a:avLst/>
          </a:prstGeom>
          <a:solidFill>
            <a:srgbClr val="FFFF00">
              <a:alpha val="24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4991100" y="3707130"/>
            <a:ext cx="1836420" cy="125730"/>
          </a:xfrm>
          <a:prstGeom prst="roundRect">
            <a:avLst/>
          </a:prstGeom>
          <a:solidFill>
            <a:srgbClr val="FFFF00">
              <a:alpha val="24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p:nvPr/>
        </p:nvGrpSpPr>
        <p:grpSpPr>
          <a:xfrm>
            <a:off x="457200" y="1148179"/>
            <a:ext cx="3581400" cy="3886200"/>
            <a:chOff x="457200" y="1143000"/>
            <a:chExt cx="3581400" cy="3886200"/>
          </a:xfrm>
        </p:grpSpPr>
        <p:sp>
          <p:nvSpPr>
            <p:cNvPr id="6" name="Rectangle 5"/>
            <p:cNvSpPr/>
            <p:nvPr/>
          </p:nvSpPr>
          <p:spPr>
            <a:xfrm>
              <a:off x="457200" y="1143000"/>
              <a:ext cx="3581400" cy="3886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257" y="1313914"/>
              <a:ext cx="2447337"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41" name="Group 1040"/>
          <p:cNvGrpSpPr/>
          <p:nvPr/>
        </p:nvGrpSpPr>
        <p:grpSpPr>
          <a:xfrm>
            <a:off x="2795236" y="2590800"/>
            <a:ext cx="878910" cy="215444"/>
            <a:chOff x="2795236" y="2590800"/>
            <a:chExt cx="878910" cy="215444"/>
          </a:xfrm>
        </p:grpSpPr>
        <p:grpSp>
          <p:nvGrpSpPr>
            <p:cNvPr id="13" name="Group 12"/>
            <p:cNvGrpSpPr/>
            <p:nvPr/>
          </p:nvGrpSpPr>
          <p:grpSpPr>
            <a:xfrm>
              <a:off x="3048000" y="2590800"/>
              <a:ext cx="626146" cy="215444"/>
              <a:chOff x="3107655" y="2667000"/>
              <a:chExt cx="626146" cy="215444"/>
            </a:xfrm>
          </p:grpSpPr>
          <p:sp>
            <p:nvSpPr>
              <p:cNvPr id="11" name="TextBox 10"/>
              <p:cNvSpPr txBox="1"/>
              <p:nvPr/>
            </p:nvSpPr>
            <p:spPr>
              <a:xfrm>
                <a:off x="3107655" y="2667000"/>
                <a:ext cx="626146" cy="215444"/>
              </a:xfrm>
              <a:prstGeom prst="rect">
                <a:avLst/>
              </a:prstGeom>
              <a:noFill/>
            </p:spPr>
            <p:txBody>
              <a:bodyPr wrap="square" rtlCol="0">
                <a:spAutoFit/>
              </a:bodyPr>
              <a:lstStyle/>
              <a:p>
                <a:r>
                  <a:rPr lang="en-US" sz="800" b="1" dirty="0" smtClean="0">
                    <a:solidFill>
                      <a:srgbClr val="0070C0"/>
                    </a:solidFill>
                  </a:rPr>
                  <a:t>Bridge #1</a:t>
                </a:r>
                <a:endParaRPr lang="en-US" sz="800" b="1" dirty="0">
                  <a:solidFill>
                    <a:srgbClr val="0070C0"/>
                  </a:solidFill>
                </a:endParaRPr>
              </a:p>
            </p:txBody>
          </p:sp>
          <p:sp>
            <p:nvSpPr>
              <p:cNvPr id="12" name="Rounded Rectangle 11"/>
              <p:cNvSpPr/>
              <p:nvPr/>
            </p:nvSpPr>
            <p:spPr>
              <a:xfrm>
                <a:off x="3107655" y="2712720"/>
                <a:ext cx="565185"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025" name="Straight Arrow Connector 1024"/>
            <p:cNvCxnSpPr>
              <a:stCxn id="12" idx="1"/>
            </p:cNvCxnSpPr>
            <p:nvPr/>
          </p:nvCxnSpPr>
          <p:spPr>
            <a:xfrm flipH="1">
              <a:off x="2795236" y="2697480"/>
              <a:ext cx="252764" cy="83463"/>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042" name="Group 1041"/>
          <p:cNvGrpSpPr/>
          <p:nvPr/>
        </p:nvGrpSpPr>
        <p:grpSpPr>
          <a:xfrm>
            <a:off x="2827021" y="2780943"/>
            <a:ext cx="937913" cy="215444"/>
            <a:chOff x="2827021" y="2780943"/>
            <a:chExt cx="937913" cy="215444"/>
          </a:xfrm>
        </p:grpSpPr>
        <p:grpSp>
          <p:nvGrpSpPr>
            <p:cNvPr id="14" name="Group 13"/>
            <p:cNvGrpSpPr/>
            <p:nvPr/>
          </p:nvGrpSpPr>
          <p:grpSpPr>
            <a:xfrm>
              <a:off x="3138788" y="2780943"/>
              <a:ext cx="626146" cy="215444"/>
              <a:chOff x="3451208" y="3070503"/>
              <a:chExt cx="626146" cy="215444"/>
            </a:xfrm>
          </p:grpSpPr>
          <p:sp>
            <p:nvSpPr>
              <p:cNvPr id="17" name="TextBox 16"/>
              <p:cNvSpPr txBox="1"/>
              <p:nvPr/>
            </p:nvSpPr>
            <p:spPr>
              <a:xfrm>
                <a:off x="3451208" y="3070503"/>
                <a:ext cx="626146" cy="215444"/>
              </a:xfrm>
              <a:prstGeom prst="rect">
                <a:avLst/>
              </a:prstGeom>
              <a:noFill/>
            </p:spPr>
            <p:txBody>
              <a:bodyPr wrap="square" rtlCol="0">
                <a:spAutoFit/>
              </a:bodyPr>
              <a:lstStyle/>
              <a:p>
                <a:r>
                  <a:rPr lang="en-US" sz="800" b="1" dirty="0" smtClean="0">
                    <a:solidFill>
                      <a:srgbClr val="0070C0"/>
                    </a:solidFill>
                  </a:rPr>
                  <a:t>Bridge #2</a:t>
                </a:r>
                <a:endParaRPr lang="en-US" sz="800" b="1" dirty="0">
                  <a:solidFill>
                    <a:srgbClr val="0070C0"/>
                  </a:solidFill>
                </a:endParaRPr>
              </a:p>
            </p:txBody>
          </p:sp>
          <p:sp>
            <p:nvSpPr>
              <p:cNvPr id="18" name="Rounded Rectangle 17"/>
              <p:cNvSpPr/>
              <p:nvPr/>
            </p:nvSpPr>
            <p:spPr>
              <a:xfrm>
                <a:off x="3451208" y="3108960"/>
                <a:ext cx="565185"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39" name="Straight Arrow Connector 38"/>
            <p:cNvCxnSpPr>
              <a:stCxn id="18" idx="1"/>
            </p:cNvCxnSpPr>
            <p:nvPr/>
          </p:nvCxnSpPr>
          <p:spPr>
            <a:xfrm flipH="1">
              <a:off x="2827021" y="2880360"/>
              <a:ext cx="311767" cy="38100"/>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046" name="Group 1045"/>
          <p:cNvGrpSpPr/>
          <p:nvPr/>
        </p:nvGrpSpPr>
        <p:grpSpPr>
          <a:xfrm>
            <a:off x="2743201" y="2009953"/>
            <a:ext cx="990599" cy="215444"/>
            <a:chOff x="2743201" y="2009953"/>
            <a:chExt cx="990599" cy="215444"/>
          </a:xfrm>
        </p:grpSpPr>
        <p:grpSp>
          <p:nvGrpSpPr>
            <p:cNvPr id="15" name="Group 14"/>
            <p:cNvGrpSpPr/>
            <p:nvPr/>
          </p:nvGrpSpPr>
          <p:grpSpPr>
            <a:xfrm>
              <a:off x="3107654" y="2009953"/>
              <a:ext cx="626146" cy="215444"/>
              <a:chOff x="3603608" y="3222903"/>
              <a:chExt cx="626146" cy="215444"/>
            </a:xfrm>
          </p:grpSpPr>
          <p:sp>
            <p:nvSpPr>
              <p:cNvPr id="19" name="TextBox 18"/>
              <p:cNvSpPr txBox="1"/>
              <p:nvPr/>
            </p:nvSpPr>
            <p:spPr>
              <a:xfrm>
                <a:off x="3603608" y="3222903"/>
                <a:ext cx="626146" cy="215444"/>
              </a:xfrm>
              <a:prstGeom prst="rect">
                <a:avLst/>
              </a:prstGeom>
              <a:noFill/>
            </p:spPr>
            <p:txBody>
              <a:bodyPr wrap="square" rtlCol="0">
                <a:spAutoFit/>
              </a:bodyPr>
              <a:lstStyle/>
              <a:p>
                <a:r>
                  <a:rPr lang="en-US" sz="800" b="1" dirty="0" smtClean="0">
                    <a:solidFill>
                      <a:srgbClr val="0070C0"/>
                    </a:solidFill>
                  </a:rPr>
                  <a:t>Bridge #3</a:t>
                </a:r>
                <a:endParaRPr lang="en-US" sz="800" b="1" dirty="0">
                  <a:solidFill>
                    <a:srgbClr val="0070C0"/>
                  </a:solidFill>
                </a:endParaRPr>
              </a:p>
            </p:txBody>
          </p:sp>
          <p:sp>
            <p:nvSpPr>
              <p:cNvPr id="20" name="Rounded Rectangle 19"/>
              <p:cNvSpPr/>
              <p:nvPr/>
            </p:nvSpPr>
            <p:spPr>
              <a:xfrm>
                <a:off x="3603608" y="3261360"/>
                <a:ext cx="565185"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2" name="Straight Arrow Connector 41"/>
            <p:cNvCxnSpPr>
              <a:stCxn id="20" idx="1"/>
            </p:cNvCxnSpPr>
            <p:nvPr/>
          </p:nvCxnSpPr>
          <p:spPr>
            <a:xfrm flipH="1">
              <a:off x="2743201" y="2109370"/>
              <a:ext cx="364453" cy="49530"/>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047" name="Group 1046"/>
          <p:cNvGrpSpPr/>
          <p:nvPr/>
        </p:nvGrpSpPr>
        <p:grpSpPr>
          <a:xfrm>
            <a:off x="2773049" y="2178963"/>
            <a:ext cx="960751" cy="215444"/>
            <a:chOff x="2773049" y="2178963"/>
            <a:chExt cx="960751" cy="215444"/>
          </a:xfrm>
        </p:grpSpPr>
        <p:grpSp>
          <p:nvGrpSpPr>
            <p:cNvPr id="16" name="Group 15"/>
            <p:cNvGrpSpPr/>
            <p:nvPr/>
          </p:nvGrpSpPr>
          <p:grpSpPr>
            <a:xfrm>
              <a:off x="3101601" y="2178963"/>
              <a:ext cx="632199" cy="215444"/>
              <a:chOff x="3742335" y="3375303"/>
              <a:chExt cx="632199" cy="215444"/>
            </a:xfrm>
          </p:grpSpPr>
          <p:sp>
            <p:nvSpPr>
              <p:cNvPr id="21" name="TextBox 20"/>
              <p:cNvSpPr txBox="1"/>
              <p:nvPr/>
            </p:nvSpPr>
            <p:spPr>
              <a:xfrm>
                <a:off x="3748388" y="3375303"/>
                <a:ext cx="626146" cy="215444"/>
              </a:xfrm>
              <a:prstGeom prst="rect">
                <a:avLst/>
              </a:prstGeom>
              <a:noFill/>
            </p:spPr>
            <p:txBody>
              <a:bodyPr wrap="square" rtlCol="0">
                <a:spAutoFit/>
              </a:bodyPr>
              <a:lstStyle/>
              <a:p>
                <a:r>
                  <a:rPr lang="en-US" sz="800" b="1" dirty="0" smtClean="0">
                    <a:solidFill>
                      <a:srgbClr val="0070C0"/>
                    </a:solidFill>
                  </a:rPr>
                  <a:t>Bridge #4</a:t>
                </a:r>
                <a:endParaRPr lang="en-US" sz="800" b="1" dirty="0">
                  <a:solidFill>
                    <a:srgbClr val="0070C0"/>
                  </a:solidFill>
                </a:endParaRPr>
              </a:p>
            </p:txBody>
          </p:sp>
          <p:sp>
            <p:nvSpPr>
              <p:cNvPr id="22" name="Rounded Rectangle 21"/>
              <p:cNvSpPr/>
              <p:nvPr/>
            </p:nvSpPr>
            <p:spPr>
              <a:xfrm>
                <a:off x="3742335" y="3413760"/>
                <a:ext cx="621704"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4" name="Straight Arrow Connector 43"/>
            <p:cNvCxnSpPr>
              <a:stCxn id="22" idx="1"/>
            </p:cNvCxnSpPr>
            <p:nvPr/>
          </p:nvCxnSpPr>
          <p:spPr>
            <a:xfrm flipH="1">
              <a:off x="2773049" y="2278380"/>
              <a:ext cx="328552" cy="257"/>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043" name="Group 1042"/>
          <p:cNvGrpSpPr/>
          <p:nvPr/>
        </p:nvGrpSpPr>
        <p:grpSpPr>
          <a:xfrm>
            <a:off x="2844318" y="2962096"/>
            <a:ext cx="813282" cy="215444"/>
            <a:chOff x="2844318" y="2962096"/>
            <a:chExt cx="813282" cy="215444"/>
          </a:xfrm>
        </p:grpSpPr>
        <p:grpSp>
          <p:nvGrpSpPr>
            <p:cNvPr id="29" name="Group 28"/>
            <p:cNvGrpSpPr/>
            <p:nvPr/>
          </p:nvGrpSpPr>
          <p:grpSpPr>
            <a:xfrm>
              <a:off x="3031454" y="2962096"/>
              <a:ext cx="626146" cy="215444"/>
              <a:chOff x="3908408" y="3527703"/>
              <a:chExt cx="626146" cy="215444"/>
            </a:xfrm>
          </p:grpSpPr>
          <p:sp>
            <p:nvSpPr>
              <p:cNvPr id="23" name="TextBox 22"/>
              <p:cNvSpPr txBox="1"/>
              <p:nvPr/>
            </p:nvSpPr>
            <p:spPr>
              <a:xfrm>
                <a:off x="3908408" y="3527703"/>
                <a:ext cx="626146" cy="215444"/>
              </a:xfrm>
              <a:prstGeom prst="rect">
                <a:avLst/>
              </a:prstGeom>
              <a:noFill/>
            </p:spPr>
            <p:txBody>
              <a:bodyPr wrap="square" rtlCol="0">
                <a:spAutoFit/>
              </a:bodyPr>
              <a:lstStyle/>
              <a:p>
                <a:r>
                  <a:rPr lang="en-US" sz="800" b="1" dirty="0" smtClean="0">
                    <a:solidFill>
                      <a:srgbClr val="0070C0"/>
                    </a:solidFill>
                  </a:rPr>
                  <a:t>Bridge #5</a:t>
                </a:r>
                <a:endParaRPr lang="en-US" sz="800" b="1" dirty="0">
                  <a:solidFill>
                    <a:srgbClr val="0070C0"/>
                  </a:solidFill>
                </a:endParaRPr>
              </a:p>
            </p:txBody>
          </p:sp>
          <p:sp>
            <p:nvSpPr>
              <p:cNvPr id="24" name="Rounded Rectangle 23"/>
              <p:cNvSpPr/>
              <p:nvPr/>
            </p:nvSpPr>
            <p:spPr>
              <a:xfrm>
                <a:off x="3930615" y="3566160"/>
                <a:ext cx="565185"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7" name="Straight Arrow Connector 46"/>
            <p:cNvCxnSpPr>
              <a:stCxn id="24" idx="1"/>
            </p:cNvCxnSpPr>
            <p:nvPr/>
          </p:nvCxnSpPr>
          <p:spPr>
            <a:xfrm flipH="1" flipV="1">
              <a:off x="2844318" y="3048257"/>
              <a:ext cx="209343" cy="13256"/>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044" name="Group 1043"/>
          <p:cNvGrpSpPr/>
          <p:nvPr/>
        </p:nvGrpSpPr>
        <p:grpSpPr>
          <a:xfrm>
            <a:off x="2844318" y="3129736"/>
            <a:ext cx="844416" cy="215444"/>
            <a:chOff x="2844318" y="3129736"/>
            <a:chExt cx="844416" cy="215444"/>
          </a:xfrm>
        </p:grpSpPr>
        <p:grpSp>
          <p:nvGrpSpPr>
            <p:cNvPr id="31" name="Group 30"/>
            <p:cNvGrpSpPr/>
            <p:nvPr/>
          </p:nvGrpSpPr>
          <p:grpSpPr>
            <a:xfrm>
              <a:off x="3062588" y="3129736"/>
              <a:ext cx="626146" cy="215444"/>
              <a:chOff x="4060808" y="3680103"/>
              <a:chExt cx="626146" cy="215444"/>
            </a:xfrm>
          </p:grpSpPr>
          <p:sp>
            <p:nvSpPr>
              <p:cNvPr id="25" name="TextBox 24"/>
              <p:cNvSpPr txBox="1"/>
              <p:nvPr/>
            </p:nvSpPr>
            <p:spPr>
              <a:xfrm>
                <a:off x="4060808" y="3680103"/>
                <a:ext cx="626146" cy="215444"/>
              </a:xfrm>
              <a:prstGeom prst="rect">
                <a:avLst/>
              </a:prstGeom>
              <a:noFill/>
            </p:spPr>
            <p:txBody>
              <a:bodyPr wrap="square" rtlCol="0">
                <a:spAutoFit/>
              </a:bodyPr>
              <a:lstStyle/>
              <a:p>
                <a:r>
                  <a:rPr lang="en-US" sz="800" b="1" dirty="0" smtClean="0">
                    <a:solidFill>
                      <a:srgbClr val="0070C0"/>
                    </a:solidFill>
                  </a:rPr>
                  <a:t>Bridge #6</a:t>
                </a:r>
                <a:endParaRPr lang="en-US" sz="800" b="1" dirty="0">
                  <a:solidFill>
                    <a:srgbClr val="0070C0"/>
                  </a:solidFill>
                </a:endParaRPr>
              </a:p>
            </p:txBody>
          </p:sp>
          <p:sp>
            <p:nvSpPr>
              <p:cNvPr id="26" name="Rounded Rectangle 25"/>
              <p:cNvSpPr/>
              <p:nvPr/>
            </p:nvSpPr>
            <p:spPr>
              <a:xfrm>
                <a:off x="4083015" y="3718560"/>
                <a:ext cx="565185"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9" name="Straight Arrow Connector 48"/>
            <p:cNvCxnSpPr>
              <a:stCxn id="26" idx="1"/>
            </p:cNvCxnSpPr>
            <p:nvPr/>
          </p:nvCxnSpPr>
          <p:spPr>
            <a:xfrm flipH="1" flipV="1">
              <a:off x="2844318" y="3177540"/>
              <a:ext cx="240477" cy="51613"/>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045" name="Group 1044"/>
          <p:cNvGrpSpPr/>
          <p:nvPr/>
        </p:nvGrpSpPr>
        <p:grpSpPr>
          <a:xfrm>
            <a:off x="2827021" y="3289756"/>
            <a:ext cx="922674" cy="215444"/>
            <a:chOff x="2827021" y="3289756"/>
            <a:chExt cx="922674" cy="215444"/>
          </a:xfrm>
        </p:grpSpPr>
        <p:grpSp>
          <p:nvGrpSpPr>
            <p:cNvPr id="30" name="Group 29"/>
            <p:cNvGrpSpPr/>
            <p:nvPr/>
          </p:nvGrpSpPr>
          <p:grpSpPr>
            <a:xfrm>
              <a:off x="3123549" y="3289756"/>
              <a:ext cx="626146" cy="215444"/>
              <a:chOff x="4251962" y="5143143"/>
              <a:chExt cx="626146" cy="215444"/>
            </a:xfrm>
          </p:grpSpPr>
          <p:sp>
            <p:nvSpPr>
              <p:cNvPr id="27" name="TextBox 26"/>
              <p:cNvSpPr txBox="1"/>
              <p:nvPr/>
            </p:nvSpPr>
            <p:spPr>
              <a:xfrm>
                <a:off x="4251962" y="5143143"/>
                <a:ext cx="626146" cy="215444"/>
              </a:xfrm>
              <a:prstGeom prst="rect">
                <a:avLst/>
              </a:prstGeom>
              <a:noFill/>
            </p:spPr>
            <p:txBody>
              <a:bodyPr wrap="square" rtlCol="0">
                <a:spAutoFit/>
              </a:bodyPr>
              <a:lstStyle/>
              <a:p>
                <a:r>
                  <a:rPr lang="en-US" sz="800" b="1" dirty="0" smtClean="0">
                    <a:solidFill>
                      <a:srgbClr val="0070C0"/>
                    </a:solidFill>
                  </a:rPr>
                  <a:t>Bridge #7</a:t>
                </a:r>
                <a:endParaRPr lang="en-US" sz="800" b="1" dirty="0">
                  <a:solidFill>
                    <a:srgbClr val="0070C0"/>
                  </a:solidFill>
                </a:endParaRPr>
              </a:p>
            </p:txBody>
          </p:sp>
          <p:sp>
            <p:nvSpPr>
              <p:cNvPr id="28" name="Rounded Rectangle 27"/>
              <p:cNvSpPr/>
              <p:nvPr/>
            </p:nvSpPr>
            <p:spPr>
              <a:xfrm>
                <a:off x="4274169" y="5181600"/>
                <a:ext cx="565185" cy="12192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2" name="Straight Arrow Connector 51"/>
            <p:cNvCxnSpPr>
              <a:stCxn id="28" idx="1"/>
            </p:cNvCxnSpPr>
            <p:nvPr/>
          </p:nvCxnSpPr>
          <p:spPr>
            <a:xfrm flipH="1" flipV="1">
              <a:off x="2827021" y="3328213"/>
              <a:ext cx="318735" cy="60960"/>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2" name="TextBox 61"/>
          <p:cNvSpPr txBox="1"/>
          <p:nvPr/>
        </p:nvSpPr>
        <p:spPr>
          <a:xfrm>
            <a:off x="2552996" y="5467350"/>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402086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300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1000"/>
                                        <p:tgtEl>
                                          <p:spTgt spid="1026"/>
                                        </p:tgtEl>
                                      </p:cBhvr>
                                    </p:animEffect>
                                    <p:anim calcmode="lin" valueType="num">
                                      <p:cBhvr>
                                        <p:cTn id="12" dur="1000" fill="hold"/>
                                        <p:tgtEl>
                                          <p:spTgt spid="1026"/>
                                        </p:tgtEl>
                                        <p:attrNameLst>
                                          <p:attrName>ppt_x</p:attrName>
                                        </p:attrNameLst>
                                      </p:cBhvr>
                                      <p:tavLst>
                                        <p:tav tm="0">
                                          <p:val>
                                            <p:strVal val="#ppt_x"/>
                                          </p:val>
                                        </p:tav>
                                        <p:tav tm="100000">
                                          <p:val>
                                            <p:strVal val="#ppt_x"/>
                                          </p:val>
                                        </p:tav>
                                      </p:tavLst>
                                    </p:anim>
                                    <p:anim calcmode="lin" valueType="num">
                                      <p:cBhvr>
                                        <p:cTn id="13" dur="1000" fill="hold"/>
                                        <p:tgtEl>
                                          <p:spTgt spid="1026"/>
                                        </p:tgtEl>
                                        <p:attrNameLst>
                                          <p:attrName>ppt_y</p:attrName>
                                        </p:attrNameLst>
                                      </p:cBhvr>
                                      <p:tavLst>
                                        <p:tav tm="0">
                                          <p:val>
                                            <p:strVal val="#ppt_y+.1"/>
                                          </p:val>
                                        </p:tav>
                                        <p:tav tm="100000">
                                          <p:val>
                                            <p:strVal val="#ppt_y"/>
                                          </p:val>
                                        </p:tav>
                                      </p:tavLst>
                                    </p:anim>
                                  </p:childTnLst>
                                </p:cTn>
                              </p:par>
                            </p:childTnLst>
                          </p:cTn>
                        </p:par>
                        <p:par>
                          <p:cTn id="14" fill="hold">
                            <p:stCondLst>
                              <p:cond delay="4500"/>
                            </p:stCondLst>
                            <p:childTnLst>
                              <p:par>
                                <p:cTn id="15" presetID="2" presetClass="entr" presetSubtype="4" fill="hold" grpId="0" nodeType="afterEffect">
                                  <p:stCondLst>
                                    <p:cond delay="200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1000" fill="hold"/>
                                        <p:tgtEl>
                                          <p:spTgt spid="5"/>
                                        </p:tgtEl>
                                        <p:attrNameLst>
                                          <p:attrName>ppt_x</p:attrName>
                                        </p:attrNameLst>
                                      </p:cBhvr>
                                      <p:tavLst>
                                        <p:tav tm="0">
                                          <p:val>
                                            <p:strVal val="#ppt_x"/>
                                          </p:val>
                                        </p:tav>
                                        <p:tav tm="100000">
                                          <p:val>
                                            <p:strVal val="#ppt_x"/>
                                          </p:val>
                                        </p:tav>
                                      </p:tavLst>
                                    </p:anim>
                                    <p:anim calcmode="lin" valueType="num">
                                      <p:cBhvr additive="base">
                                        <p:cTn id="18" dur="10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7500"/>
                            </p:stCondLst>
                            <p:childTnLst>
                              <p:par>
                                <p:cTn id="20" presetID="10" presetClass="entr" presetSubtype="0" fill="hold" grpId="0" nodeType="afterEffect">
                                  <p:stCondLst>
                                    <p:cond delay="5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3000"/>
                            </p:stCondLst>
                            <p:childTnLst>
                              <p:par>
                                <p:cTn id="24" presetID="42" presetClass="entr" presetSubtype="0" fill="hold" nodeType="afterEffect">
                                  <p:stCondLst>
                                    <p:cond delay="3000"/>
                                  </p:stCondLst>
                                  <p:childTnLst>
                                    <p:set>
                                      <p:cBhvr>
                                        <p:cTn id="25" dur="1" fill="hold">
                                          <p:stCondLst>
                                            <p:cond delay="0"/>
                                          </p:stCondLst>
                                        </p:cTn>
                                        <p:tgtEl>
                                          <p:spTgt spid="1028"/>
                                        </p:tgtEl>
                                        <p:attrNameLst>
                                          <p:attrName>style.visibility</p:attrName>
                                        </p:attrNameLst>
                                      </p:cBhvr>
                                      <p:to>
                                        <p:strVal val="visible"/>
                                      </p:to>
                                    </p:set>
                                    <p:animEffect transition="in" filter="fade">
                                      <p:cBhvr>
                                        <p:cTn id="26" dur="1000"/>
                                        <p:tgtEl>
                                          <p:spTgt spid="1028"/>
                                        </p:tgtEl>
                                      </p:cBhvr>
                                    </p:animEffect>
                                    <p:anim calcmode="lin" valueType="num">
                                      <p:cBhvr>
                                        <p:cTn id="27" dur="1000" fill="hold"/>
                                        <p:tgtEl>
                                          <p:spTgt spid="1028"/>
                                        </p:tgtEl>
                                        <p:attrNameLst>
                                          <p:attrName>ppt_x</p:attrName>
                                        </p:attrNameLst>
                                      </p:cBhvr>
                                      <p:tavLst>
                                        <p:tav tm="0">
                                          <p:val>
                                            <p:strVal val="#ppt_x"/>
                                          </p:val>
                                        </p:tav>
                                        <p:tav tm="100000">
                                          <p:val>
                                            <p:strVal val="#ppt_x"/>
                                          </p:val>
                                        </p:tav>
                                      </p:tavLst>
                                    </p:anim>
                                    <p:anim calcmode="lin" valueType="num">
                                      <p:cBhvr>
                                        <p:cTn id="28" dur="1000" fill="hold"/>
                                        <p:tgtEl>
                                          <p:spTgt spid="1028"/>
                                        </p:tgtEl>
                                        <p:attrNameLst>
                                          <p:attrName>ppt_y</p:attrName>
                                        </p:attrNameLst>
                                      </p:cBhvr>
                                      <p:tavLst>
                                        <p:tav tm="0">
                                          <p:val>
                                            <p:strVal val="#ppt_y+.1"/>
                                          </p:val>
                                        </p:tav>
                                        <p:tav tm="100000">
                                          <p:val>
                                            <p:strVal val="#ppt_y"/>
                                          </p:val>
                                        </p:tav>
                                      </p:tavLst>
                                    </p:anim>
                                  </p:childTnLst>
                                </p:cTn>
                              </p:par>
                            </p:childTnLst>
                          </p:cTn>
                        </p:par>
                        <p:par>
                          <p:cTn id="29" fill="hold">
                            <p:stCondLst>
                              <p:cond delay="17000"/>
                            </p:stCondLst>
                            <p:childTnLst>
                              <p:par>
                                <p:cTn id="30" presetID="2" presetClass="entr" presetSubtype="4" fill="hold" grpId="0" nodeType="afterEffect">
                                  <p:stCondLst>
                                    <p:cond delay="200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1000" fill="hold"/>
                                        <p:tgtEl>
                                          <p:spTgt spid="10"/>
                                        </p:tgtEl>
                                        <p:attrNameLst>
                                          <p:attrName>ppt_x</p:attrName>
                                        </p:attrNameLst>
                                      </p:cBhvr>
                                      <p:tavLst>
                                        <p:tav tm="0">
                                          <p:val>
                                            <p:strVal val="#ppt_x"/>
                                          </p:val>
                                        </p:tav>
                                        <p:tav tm="100000">
                                          <p:val>
                                            <p:strVal val="#ppt_x"/>
                                          </p:val>
                                        </p:tav>
                                      </p:tavLst>
                                    </p:anim>
                                    <p:anim calcmode="lin" valueType="num">
                                      <p:cBhvr additive="base">
                                        <p:cTn id="33" dur="1000" fill="hold"/>
                                        <p:tgtEl>
                                          <p:spTgt spid="10"/>
                                        </p:tgtEl>
                                        <p:attrNameLst>
                                          <p:attrName>ppt_y</p:attrName>
                                        </p:attrNameLst>
                                      </p:cBhvr>
                                      <p:tavLst>
                                        <p:tav tm="0">
                                          <p:val>
                                            <p:strVal val="1+#ppt_h/2"/>
                                          </p:val>
                                        </p:tav>
                                        <p:tav tm="100000">
                                          <p:val>
                                            <p:strVal val="#ppt_y"/>
                                          </p:val>
                                        </p:tav>
                                      </p:tavLst>
                                    </p:anim>
                                  </p:childTnLst>
                                </p:cTn>
                              </p:par>
                            </p:childTnLst>
                          </p:cTn>
                        </p:par>
                        <p:par>
                          <p:cTn id="34" fill="hold">
                            <p:stCondLst>
                              <p:cond delay="20000"/>
                            </p:stCondLst>
                            <p:childTnLst>
                              <p:par>
                                <p:cTn id="35" presetID="10" presetClass="entr" presetSubtype="0" fill="hold" nodeType="afterEffect">
                                  <p:stCondLst>
                                    <p:cond delay="40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par>
                          <p:cTn id="38" fill="hold">
                            <p:stCondLst>
                              <p:cond delay="24500"/>
                            </p:stCondLst>
                            <p:childTnLst>
                              <p:par>
                                <p:cTn id="39" presetID="53" presetClass="entr" presetSubtype="16" fill="hold" nodeType="afterEffect">
                                  <p:stCondLst>
                                    <p:cond delay="1000"/>
                                  </p:stCondLst>
                                  <p:childTnLst>
                                    <p:set>
                                      <p:cBhvr>
                                        <p:cTn id="40" dur="1" fill="hold">
                                          <p:stCondLst>
                                            <p:cond delay="0"/>
                                          </p:stCondLst>
                                        </p:cTn>
                                        <p:tgtEl>
                                          <p:spTgt spid="1041"/>
                                        </p:tgtEl>
                                        <p:attrNameLst>
                                          <p:attrName>style.visibility</p:attrName>
                                        </p:attrNameLst>
                                      </p:cBhvr>
                                      <p:to>
                                        <p:strVal val="visible"/>
                                      </p:to>
                                    </p:set>
                                    <p:anim calcmode="lin" valueType="num">
                                      <p:cBhvr>
                                        <p:cTn id="41" dur="500" fill="hold"/>
                                        <p:tgtEl>
                                          <p:spTgt spid="1041"/>
                                        </p:tgtEl>
                                        <p:attrNameLst>
                                          <p:attrName>ppt_w</p:attrName>
                                        </p:attrNameLst>
                                      </p:cBhvr>
                                      <p:tavLst>
                                        <p:tav tm="0">
                                          <p:val>
                                            <p:fltVal val="0"/>
                                          </p:val>
                                        </p:tav>
                                        <p:tav tm="100000">
                                          <p:val>
                                            <p:strVal val="#ppt_w"/>
                                          </p:val>
                                        </p:tav>
                                      </p:tavLst>
                                    </p:anim>
                                    <p:anim calcmode="lin" valueType="num">
                                      <p:cBhvr>
                                        <p:cTn id="42" dur="500" fill="hold"/>
                                        <p:tgtEl>
                                          <p:spTgt spid="1041"/>
                                        </p:tgtEl>
                                        <p:attrNameLst>
                                          <p:attrName>ppt_h</p:attrName>
                                        </p:attrNameLst>
                                      </p:cBhvr>
                                      <p:tavLst>
                                        <p:tav tm="0">
                                          <p:val>
                                            <p:fltVal val="0"/>
                                          </p:val>
                                        </p:tav>
                                        <p:tav tm="100000">
                                          <p:val>
                                            <p:strVal val="#ppt_h"/>
                                          </p:val>
                                        </p:tav>
                                      </p:tavLst>
                                    </p:anim>
                                    <p:animEffect transition="in" filter="fade">
                                      <p:cBhvr>
                                        <p:cTn id="43" dur="500"/>
                                        <p:tgtEl>
                                          <p:spTgt spid="1041"/>
                                        </p:tgtEl>
                                      </p:cBhvr>
                                    </p:animEffect>
                                  </p:childTnLst>
                                </p:cTn>
                              </p:par>
                            </p:childTnLst>
                          </p:cTn>
                        </p:par>
                        <p:par>
                          <p:cTn id="44" fill="hold">
                            <p:stCondLst>
                              <p:cond delay="26000"/>
                            </p:stCondLst>
                            <p:childTnLst>
                              <p:par>
                                <p:cTn id="45" presetID="53" presetClass="entr" presetSubtype="16" fill="hold" nodeType="afterEffect">
                                  <p:stCondLst>
                                    <p:cond delay="1000"/>
                                  </p:stCondLst>
                                  <p:childTnLst>
                                    <p:set>
                                      <p:cBhvr>
                                        <p:cTn id="46" dur="1" fill="hold">
                                          <p:stCondLst>
                                            <p:cond delay="0"/>
                                          </p:stCondLst>
                                        </p:cTn>
                                        <p:tgtEl>
                                          <p:spTgt spid="1042"/>
                                        </p:tgtEl>
                                        <p:attrNameLst>
                                          <p:attrName>style.visibility</p:attrName>
                                        </p:attrNameLst>
                                      </p:cBhvr>
                                      <p:to>
                                        <p:strVal val="visible"/>
                                      </p:to>
                                    </p:set>
                                    <p:anim calcmode="lin" valueType="num">
                                      <p:cBhvr>
                                        <p:cTn id="47" dur="500" fill="hold"/>
                                        <p:tgtEl>
                                          <p:spTgt spid="1042"/>
                                        </p:tgtEl>
                                        <p:attrNameLst>
                                          <p:attrName>ppt_w</p:attrName>
                                        </p:attrNameLst>
                                      </p:cBhvr>
                                      <p:tavLst>
                                        <p:tav tm="0">
                                          <p:val>
                                            <p:fltVal val="0"/>
                                          </p:val>
                                        </p:tav>
                                        <p:tav tm="100000">
                                          <p:val>
                                            <p:strVal val="#ppt_w"/>
                                          </p:val>
                                        </p:tav>
                                      </p:tavLst>
                                    </p:anim>
                                    <p:anim calcmode="lin" valueType="num">
                                      <p:cBhvr>
                                        <p:cTn id="48" dur="500" fill="hold"/>
                                        <p:tgtEl>
                                          <p:spTgt spid="1042"/>
                                        </p:tgtEl>
                                        <p:attrNameLst>
                                          <p:attrName>ppt_h</p:attrName>
                                        </p:attrNameLst>
                                      </p:cBhvr>
                                      <p:tavLst>
                                        <p:tav tm="0">
                                          <p:val>
                                            <p:fltVal val="0"/>
                                          </p:val>
                                        </p:tav>
                                        <p:tav tm="100000">
                                          <p:val>
                                            <p:strVal val="#ppt_h"/>
                                          </p:val>
                                        </p:tav>
                                      </p:tavLst>
                                    </p:anim>
                                    <p:animEffect transition="in" filter="fade">
                                      <p:cBhvr>
                                        <p:cTn id="49" dur="500"/>
                                        <p:tgtEl>
                                          <p:spTgt spid="1042"/>
                                        </p:tgtEl>
                                      </p:cBhvr>
                                    </p:animEffect>
                                  </p:childTnLst>
                                </p:cTn>
                              </p:par>
                            </p:childTnLst>
                          </p:cTn>
                        </p:par>
                        <p:par>
                          <p:cTn id="50" fill="hold">
                            <p:stCondLst>
                              <p:cond delay="27500"/>
                            </p:stCondLst>
                            <p:childTnLst>
                              <p:par>
                                <p:cTn id="51" presetID="53" presetClass="entr" presetSubtype="16" fill="hold" nodeType="afterEffect">
                                  <p:stCondLst>
                                    <p:cond delay="1000"/>
                                  </p:stCondLst>
                                  <p:childTnLst>
                                    <p:set>
                                      <p:cBhvr>
                                        <p:cTn id="52" dur="1" fill="hold">
                                          <p:stCondLst>
                                            <p:cond delay="0"/>
                                          </p:stCondLst>
                                        </p:cTn>
                                        <p:tgtEl>
                                          <p:spTgt spid="1046"/>
                                        </p:tgtEl>
                                        <p:attrNameLst>
                                          <p:attrName>style.visibility</p:attrName>
                                        </p:attrNameLst>
                                      </p:cBhvr>
                                      <p:to>
                                        <p:strVal val="visible"/>
                                      </p:to>
                                    </p:set>
                                    <p:anim calcmode="lin" valueType="num">
                                      <p:cBhvr>
                                        <p:cTn id="53" dur="500" fill="hold"/>
                                        <p:tgtEl>
                                          <p:spTgt spid="1046"/>
                                        </p:tgtEl>
                                        <p:attrNameLst>
                                          <p:attrName>ppt_w</p:attrName>
                                        </p:attrNameLst>
                                      </p:cBhvr>
                                      <p:tavLst>
                                        <p:tav tm="0">
                                          <p:val>
                                            <p:fltVal val="0"/>
                                          </p:val>
                                        </p:tav>
                                        <p:tav tm="100000">
                                          <p:val>
                                            <p:strVal val="#ppt_w"/>
                                          </p:val>
                                        </p:tav>
                                      </p:tavLst>
                                    </p:anim>
                                    <p:anim calcmode="lin" valueType="num">
                                      <p:cBhvr>
                                        <p:cTn id="54" dur="500" fill="hold"/>
                                        <p:tgtEl>
                                          <p:spTgt spid="1046"/>
                                        </p:tgtEl>
                                        <p:attrNameLst>
                                          <p:attrName>ppt_h</p:attrName>
                                        </p:attrNameLst>
                                      </p:cBhvr>
                                      <p:tavLst>
                                        <p:tav tm="0">
                                          <p:val>
                                            <p:fltVal val="0"/>
                                          </p:val>
                                        </p:tav>
                                        <p:tav tm="100000">
                                          <p:val>
                                            <p:strVal val="#ppt_h"/>
                                          </p:val>
                                        </p:tav>
                                      </p:tavLst>
                                    </p:anim>
                                    <p:animEffect transition="in" filter="fade">
                                      <p:cBhvr>
                                        <p:cTn id="55" dur="500"/>
                                        <p:tgtEl>
                                          <p:spTgt spid="1046"/>
                                        </p:tgtEl>
                                      </p:cBhvr>
                                    </p:animEffect>
                                  </p:childTnLst>
                                </p:cTn>
                              </p:par>
                            </p:childTnLst>
                          </p:cTn>
                        </p:par>
                        <p:par>
                          <p:cTn id="56" fill="hold">
                            <p:stCondLst>
                              <p:cond delay="29000"/>
                            </p:stCondLst>
                            <p:childTnLst>
                              <p:par>
                                <p:cTn id="57" presetID="53" presetClass="entr" presetSubtype="16" fill="hold" nodeType="afterEffect">
                                  <p:stCondLst>
                                    <p:cond delay="1000"/>
                                  </p:stCondLst>
                                  <p:childTnLst>
                                    <p:set>
                                      <p:cBhvr>
                                        <p:cTn id="58" dur="1" fill="hold">
                                          <p:stCondLst>
                                            <p:cond delay="0"/>
                                          </p:stCondLst>
                                        </p:cTn>
                                        <p:tgtEl>
                                          <p:spTgt spid="1047"/>
                                        </p:tgtEl>
                                        <p:attrNameLst>
                                          <p:attrName>style.visibility</p:attrName>
                                        </p:attrNameLst>
                                      </p:cBhvr>
                                      <p:to>
                                        <p:strVal val="visible"/>
                                      </p:to>
                                    </p:set>
                                    <p:anim calcmode="lin" valueType="num">
                                      <p:cBhvr>
                                        <p:cTn id="59" dur="500" fill="hold"/>
                                        <p:tgtEl>
                                          <p:spTgt spid="1047"/>
                                        </p:tgtEl>
                                        <p:attrNameLst>
                                          <p:attrName>ppt_w</p:attrName>
                                        </p:attrNameLst>
                                      </p:cBhvr>
                                      <p:tavLst>
                                        <p:tav tm="0">
                                          <p:val>
                                            <p:fltVal val="0"/>
                                          </p:val>
                                        </p:tav>
                                        <p:tav tm="100000">
                                          <p:val>
                                            <p:strVal val="#ppt_w"/>
                                          </p:val>
                                        </p:tav>
                                      </p:tavLst>
                                    </p:anim>
                                    <p:anim calcmode="lin" valueType="num">
                                      <p:cBhvr>
                                        <p:cTn id="60" dur="500" fill="hold"/>
                                        <p:tgtEl>
                                          <p:spTgt spid="1047"/>
                                        </p:tgtEl>
                                        <p:attrNameLst>
                                          <p:attrName>ppt_h</p:attrName>
                                        </p:attrNameLst>
                                      </p:cBhvr>
                                      <p:tavLst>
                                        <p:tav tm="0">
                                          <p:val>
                                            <p:fltVal val="0"/>
                                          </p:val>
                                        </p:tav>
                                        <p:tav tm="100000">
                                          <p:val>
                                            <p:strVal val="#ppt_h"/>
                                          </p:val>
                                        </p:tav>
                                      </p:tavLst>
                                    </p:anim>
                                    <p:animEffect transition="in" filter="fade">
                                      <p:cBhvr>
                                        <p:cTn id="61" dur="500"/>
                                        <p:tgtEl>
                                          <p:spTgt spid="1047"/>
                                        </p:tgtEl>
                                      </p:cBhvr>
                                    </p:animEffect>
                                  </p:childTnLst>
                                </p:cTn>
                              </p:par>
                            </p:childTnLst>
                          </p:cTn>
                        </p:par>
                        <p:par>
                          <p:cTn id="62" fill="hold">
                            <p:stCondLst>
                              <p:cond delay="30500"/>
                            </p:stCondLst>
                            <p:childTnLst>
                              <p:par>
                                <p:cTn id="63" presetID="53" presetClass="entr" presetSubtype="16" fill="hold" nodeType="afterEffect">
                                  <p:stCondLst>
                                    <p:cond delay="1000"/>
                                  </p:stCondLst>
                                  <p:childTnLst>
                                    <p:set>
                                      <p:cBhvr>
                                        <p:cTn id="64" dur="1" fill="hold">
                                          <p:stCondLst>
                                            <p:cond delay="0"/>
                                          </p:stCondLst>
                                        </p:cTn>
                                        <p:tgtEl>
                                          <p:spTgt spid="1043"/>
                                        </p:tgtEl>
                                        <p:attrNameLst>
                                          <p:attrName>style.visibility</p:attrName>
                                        </p:attrNameLst>
                                      </p:cBhvr>
                                      <p:to>
                                        <p:strVal val="visible"/>
                                      </p:to>
                                    </p:set>
                                    <p:anim calcmode="lin" valueType="num">
                                      <p:cBhvr>
                                        <p:cTn id="65" dur="500" fill="hold"/>
                                        <p:tgtEl>
                                          <p:spTgt spid="1043"/>
                                        </p:tgtEl>
                                        <p:attrNameLst>
                                          <p:attrName>ppt_w</p:attrName>
                                        </p:attrNameLst>
                                      </p:cBhvr>
                                      <p:tavLst>
                                        <p:tav tm="0">
                                          <p:val>
                                            <p:fltVal val="0"/>
                                          </p:val>
                                        </p:tav>
                                        <p:tav tm="100000">
                                          <p:val>
                                            <p:strVal val="#ppt_w"/>
                                          </p:val>
                                        </p:tav>
                                      </p:tavLst>
                                    </p:anim>
                                    <p:anim calcmode="lin" valueType="num">
                                      <p:cBhvr>
                                        <p:cTn id="66" dur="500" fill="hold"/>
                                        <p:tgtEl>
                                          <p:spTgt spid="1043"/>
                                        </p:tgtEl>
                                        <p:attrNameLst>
                                          <p:attrName>ppt_h</p:attrName>
                                        </p:attrNameLst>
                                      </p:cBhvr>
                                      <p:tavLst>
                                        <p:tav tm="0">
                                          <p:val>
                                            <p:fltVal val="0"/>
                                          </p:val>
                                        </p:tav>
                                        <p:tav tm="100000">
                                          <p:val>
                                            <p:strVal val="#ppt_h"/>
                                          </p:val>
                                        </p:tav>
                                      </p:tavLst>
                                    </p:anim>
                                    <p:animEffect transition="in" filter="fade">
                                      <p:cBhvr>
                                        <p:cTn id="67" dur="500"/>
                                        <p:tgtEl>
                                          <p:spTgt spid="1043"/>
                                        </p:tgtEl>
                                      </p:cBhvr>
                                    </p:animEffect>
                                  </p:childTnLst>
                                </p:cTn>
                              </p:par>
                            </p:childTnLst>
                          </p:cTn>
                        </p:par>
                        <p:par>
                          <p:cTn id="68" fill="hold">
                            <p:stCondLst>
                              <p:cond delay="32000"/>
                            </p:stCondLst>
                            <p:childTnLst>
                              <p:par>
                                <p:cTn id="69" presetID="53" presetClass="entr" presetSubtype="16" fill="hold" nodeType="afterEffect">
                                  <p:stCondLst>
                                    <p:cond delay="1000"/>
                                  </p:stCondLst>
                                  <p:childTnLst>
                                    <p:set>
                                      <p:cBhvr>
                                        <p:cTn id="70" dur="1" fill="hold">
                                          <p:stCondLst>
                                            <p:cond delay="0"/>
                                          </p:stCondLst>
                                        </p:cTn>
                                        <p:tgtEl>
                                          <p:spTgt spid="1044"/>
                                        </p:tgtEl>
                                        <p:attrNameLst>
                                          <p:attrName>style.visibility</p:attrName>
                                        </p:attrNameLst>
                                      </p:cBhvr>
                                      <p:to>
                                        <p:strVal val="visible"/>
                                      </p:to>
                                    </p:set>
                                    <p:anim calcmode="lin" valueType="num">
                                      <p:cBhvr>
                                        <p:cTn id="71" dur="500" fill="hold"/>
                                        <p:tgtEl>
                                          <p:spTgt spid="1044"/>
                                        </p:tgtEl>
                                        <p:attrNameLst>
                                          <p:attrName>ppt_w</p:attrName>
                                        </p:attrNameLst>
                                      </p:cBhvr>
                                      <p:tavLst>
                                        <p:tav tm="0">
                                          <p:val>
                                            <p:fltVal val="0"/>
                                          </p:val>
                                        </p:tav>
                                        <p:tav tm="100000">
                                          <p:val>
                                            <p:strVal val="#ppt_w"/>
                                          </p:val>
                                        </p:tav>
                                      </p:tavLst>
                                    </p:anim>
                                    <p:anim calcmode="lin" valueType="num">
                                      <p:cBhvr>
                                        <p:cTn id="72" dur="500" fill="hold"/>
                                        <p:tgtEl>
                                          <p:spTgt spid="1044"/>
                                        </p:tgtEl>
                                        <p:attrNameLst>
                                          <p:attrName>ppt_h</p:attrName>
                                        </p:attrNameLst>
                                      </p:cBhvr>
                                      <p:tavLst>
                                        <p:tav tm="0">
                                          <p:val>
                                            <p:fltVal val="0"/>
                                          </p:val>
                                        </p:tav>
                                        <p:tav tm="100000">
                                          <p:val>
                                            <p:strVal val="#ppt_h"/>
                                          </p:val>
                                        </p:tav>
                                      </p:tavLst>
                                    </p:anim>
                                    <p:animEffect transition="in" filter="fade">
                                      <p:cBhvr>
                                        <p:cTn id="73" dur="500"/>
                                        <p:tgtEl>
                                          <p:spTgt spid="1044"/>
                                        </p:tgtEl>
                                      </p:cBhvr>
                                    </p:animEffect>
                                  </p:childTnLst>
                                </p:cTn>
                              </p:par>
                            </p:childTnLst>
                          </p:cTn>
                        </p:par>
                        <p:par>
                          <p:cTn id="74" fill="hold">
                            <p:stCondLst>
                              <p:cond delay="33500"/>
                            </p:stCondLst>
                            <p:childTnLst>
                              <p:par>
                                <p:cTn id="75" presetID="53" presetClass="entr" presetSubtype="16" fill="hold" nodeType="afterEffect">
                                  <p:stCondLst>
                                    <p:cond delay="1000"/>
                                  </p:stCondLst>
                                  <p:childTnLst>
                                    <p:set>
                                      <p:cBhvr>
                                        <p:cTn id="76" dur="1" fill="hold">
                                          <p:stCondLst>
                                            <p:cond delay="0"/>
                                          </p:stCondLst>
                                        </p:cTn>
                                        <p:tgtEl>
                                          <p:spTgt spid="1045"/>
                                        </p:tgtEl>
                                        <p:attrNameLst>
                                          <p:attrName>style.visibility</p:attrName>
                                        </p:attrNameLst>
                                      </p:cBhvr>
                                      <p:to>
                                        <p:strVal val="visible"/>
                                      </p:to>
                                    </p:set>
                                    <p:anim calcmode="lin" valueType="num">
                                      <p:cBhvr>
                                        <p:cTn id="77" dur="500" fill="hold"/>
                                        <p:tgtEl>
                                          <p:spTgt spid="1045"/>
                                        </p:tgtEl>
                                        <p:attrNameLst>
                                          <p:attrName>ppt_w</p:attrName>
                                        </p:attrNameLst>
                                      </p:cBhvr>
                                      <p:tavLst>
                                        <p:tav tm="0">
                                          <p:val>
                                            <p:fltVal val="0"/>
                                          </p:val>
                                        </p:tav>
                                        <p:tav tm="100000">
                                          <p:val>
                                            <p:strVal val="#ppt_w"/>
                                          </p:val>
                                        </p:tav>
                                      </p:tavLst>
                                    </p:anim>
                                    <p:anim calcmode="lin" valueType="num">
                                      <p:cBhvr>
                                        <p:cTn id="78" dur="500" fill="hold"/>
                                        <p:tgtEl>
                                          <p:spTgt spid="1045"/>
                                        </p:tgtEl>
                                        <p:attrNameLst>
                                          <p:attrName>ppt_h</p:attrName>
                                        </p:attrNameLst>
                                      </p:cBhvr>
                                      <p:tavLst>
                                        <p:tav tm="0">
                                          <p:val>
                                            <p:fltVal val="0"/>
                                          </p:val>
                                        </p:tav>
                                        <p:tav tm="100000">
                                          <p:val>
                                            <p:strVal val="#ppt_h"/>
                                          </p:val>
                                        </p:tav>
                                      </p:tavLst>
                                    </p:anim>
                                    <p:animEffect transition="in" filter="fade">
                                      <p:cBhvr>
                                        <p:cTn id="79" dur="500"/>
                                        <p:tgtEl>
                                          <p:spTgt spid="1045"/>
                                        </p:tgtEl>
                                      </p:cBhvr>
                                    </p:animEffect>
                                  </p:childTnLst>
                                </p:cTn>
                              </p:par>
                            </p:childTnLst>
                          </p:cTn>
                        </p:par>
                        <p:par>
                          <p:cTn id="80" fill="hold">
                            <p:stCondLst>
                              <p:cond delay="35000"/>
                            </p:stCondLst>
                            <p:childTnLst>
                              <p:par>
                                <p:cTn id="81" presetID="10" presetClass="entr" presetSubtype="0" fill="hold" grpId="0" nodeType="afterEffect">
                                  <p:stCondLst>
                                    <p:cond delay="300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subTnLst>
                                    <p:audio>
                                      <p:cMediaNode>
                                        <p:cTn display="0" masterRel="sameClick">
                                          <p:stCondLst>
                                            <p:cond evt="begin" delay="0">
                                              <p:tn val="81"/>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5" grpId="0" animBg="1"/>
      <p:bldP spid="10" grpId="0" animBg="1"/>
      <p:bldP spid="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Bridge Configuration</a:t>
            </a:r>
            <a:endParaRPr lang="en-US" dirty="0"/>
          </a:p>
        </p:txBody>
      </p:sp>
      <p:sp>
        <p:nvSpPr>
          <p:cNvPr id="5" name="TextBox 4"/>
          <p:cNvSpPr txBox="1"/>
          <p:nvPr/>
        </p:nvSpPr>
        <p:spPr>
          <a:xfrm>
            <a:off x="685800" y="1219200"/>
            <a:ext cx="7772400" cy="646331"/>
          </a:xfrm>
          <a:prstGeom prst="rect">
            <a:avLst/>
          </a:prstGeom>
          <a:noFill/>
        </p:spPr>
        <p:txBody>
          <a:bodyPr wrap="square" rtlCol="0">
            <a:spAutoFit/>
          </a:bodyPr>
          <a:lstStyle/>
          <a:p>
            <a:r>
              <a:rPr lang="en-US" dirty="0" smtClean="0"/>
              <a:t>The Bridge configuration is where we decide what Bridge Assembly slots will be assigned to which </a:t>
            </a:r>
            <a:r>
              <a:rPr lang="en-US" dirty="0" err="1" smtClean="0"/>
              <a:t>E_AIMInstrument</a:t>
            </a:r>
            <a:r>
              <a:rPr lang="en-US" dirty="0" smtClean="0"/>
              <a:t> index positions.</a:t>
            </a:r>
            <a:endParaRPr lang="en-US"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850" y="2056030"/>
            <a:ext cx="3638550" cy="2460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0" y="2075080"/>
            <a:ext cx="3450881" cy="2883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053" name="Group 2052"/>
          <p:cNvGrpSpPr/>
          <p:nvPr/>
        </p:nvGrpSpPr>
        <p:grpSpPr>
          <a:xfrm>
            <a:off x="1333500" y="1965929"/>
            <a:ext cx="2002631" cy="688465"/>
            <a:chOff x="1333500" y="1965929"/>
            <a:chExt cx="2002631" cy="688465"/>
          </a:xfrm>
        </p:grpSpPr>
        <p:sp>
          <p:nvSpPr>
            <p:cNvPr id="6" name="TextBox 5"/>
            <p:cNvSpPr txBox="1"/>
            <p:nvPr/>
          </p:nvSpPr>
          <p:spPr>
            <a:xfrm>
              <a:off x="1333500" y="1965929"/>
              <a:ext cx="1504950" cy="553998"/>
            </a:xfrm>
            <a:prstGeom prst="rect">
              <a:avLst/>
            </a:prstGeom>
            <a:solidFill>
              <a:srgbClr val="FFFF00">
                <a:alpha val="71000"/>
              </a:srgbClr>
            </a:solidFill>
            <a:ln w="12700">
              <a:solidFill>
                <a:srgbClr val="FF0000"/>
              </a:solidFill>
            </a:ln>
          </p:spPr>
          <p:txBody>
            <a:bodyPr wrap="square" rtlCol="0">
              <a:spAutoFit/>
            </a:bodyPr>
            <a:lstStyle/>
            <a:p>
              <a:r>
                <a:rPr lang="en-US" sz="1000" dirty="0" smtClean="0"/>
                <a:t>Number of Instruments on this Bridge (enter 1 to 12)</a:t>
              </a:r>
              <a:endParaRPr lang="en-US" sz="1000" dirty="0"/>
            </a:p>
          </p:txBody>
        </p:sp>
        <p:sp>
          <p:nvSpPr>
            <p:cNvPr id="7" name="Oval 6"/>
            <p:cNvSpPr/>
            <p:nvPr/>
          </p:nvSpPr>
          <p:spPr>
            <a:xfrm>
              <a:off x="3140869" y="2521104"/>
              <a:ext cx="195262" cy="133290"/>
            </a:xfrm>
            <a:prstGeom prst="ellipse">
              <a:avLst/>
            </a:prstGeom>
            <a:solidFill>
              <a:srgbClr val="FFFF00">
                <a:alpha val="20000"/>
              </a:srgbClr>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a:stCxn id="7" idx="2"/>
            </p:cNvCxnSpPr>
            <p:nvPr/>
          </p:nvCxnSpPr>
          <p:spPr>
            <a:xfrm flipH="1" flipV="1">
              <a:off x="2838450" y="2519927"/>
              <a:ext cx="302419" cy="67822"/>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054" name="Group 2053"/>
          <p:cNvGrpSpPr/>
          <p:nvPr/>
        </p:nvGrpSpPr>
        <p:grpSpPr>
          <a:xfrm>
            <a:off x="1333500" y="3380601"/>
            <a:ext cx="1987391" cy="782553"/>
            <a:chOff x="1333500" y="3380601"/>
            <a:chExt cx="1987391" cy="782553"/>
          </a:xfrm>
        </p:grpSpPr>
        <p:sp>
          <p:nvSpPr>
            <p:cNvPr id="14" name="TextBox 13"/>
            <p:cNvSpPr txBox="1"/>
            <p:nvPr/>
          </p:nvSpPr>
          <p:spPr>
            <a:xfrm>
              <a:off x="1333500" y="3380601"/>
              <a:ext cx="1504950" cy="553998"/>
            </a:xfrm>
            <a:prstGeom prst="rect">
              <a:avLst/>
            </a:prstGeom>
            <a:solidFill>
              <a:srgbClr val="FFFF00">
                <a:alpha val="71000"/>
              </a:srgbClr>
            </a:solidFill>
            <a:ln w="12700">
              <a:solidFill>
                <a:srgbClr val="FF0000"/>
              </a:solidFill>
            </a:ln>
          </p:spPr>
          <p:txBody>
            <a:bodyPr wrap="square" rtlCol="0">
              <a:spAutoFit/>
            </a:bodyPr>
            <a:lstStyle/>
            <a:p>
              <a:r>
                <a:rPr lang="en-US" sz="1000" dirty="0" smtClean="0"/>
                <a:t>Number of Instruments on this Bridge (enter 1 to 12)</a:t>
              </a:r>
              <a:endParaRPr lang="en-US" sz="1000" dirty="0"/>
            </a:p>
          </p:txBody>
        </p:sp>
        <p:sp>
          <p:nvSpPr>
            <p:cNvPr id="15" name="Oval 14"/>
            <p:cNvSpPr/>
            <p:nvPr/>
          </p:nvSpPr>
          <p:spPr>
            <a:xfrm>
              <a:off x="3125629" y="4029864"/>
              <a:ext cx="195262" cy="133290"/>
            </a:xfrm>
            <a:prstGeom prst="ellipse">
              <a:avLst/>
            </a:prstGeom>
            <a:solidFill>
              <a:srgbClr val="FFFF00">
                <a:alpha val="20000"/>
              </a:srgbClr>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a:stCxn id="15" idx="2"/>
            </p:cNvCxnSpPr>
            <p:nvPr/>
          </p:nvCxnSpPr>
          <p:spPr>
            <a:xfrm flipH="1" flipV="1">
              <a:off x="2838450" y="3934599"/>
              <a:ext cx="287179" cy="16191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056" name="Group 2055"/>
          <p:cNvGrpSpPr/>
          <p:nvPr/>
        </p:nvGrpSpPr>
        <p:grpSpPr>
          <a:xfrm>
            <a:off x="3140869" y="2286000"/>
            <a:ext cx="2132171" cy="1296610"/>
            <a:chOff x="3140869" y="2300030"/>
            <a:chExt cx="2132171" cy="1296610"/>
          </a:xfrm>
        </p:grpSpPr>
        <p:sp>
          <p:nvSpPr>
            <p:cNvPr id="21" name="Left Brace 20"/>
            <p:cNvSpPr/>
            <p:nvPr/>
          </p:nvSpPr>
          <p:spPr>
            <a:xfrm>
              <a:off x="5044440" y="2300030"/>
              <a:ext cx="228600" cy="1296610"/>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3" name="Straight Connector 22"/>
            <p:cNvCxnSpPr>
              <a:endCxn id="21" idx="1"/>
            </p:cNvCxnSpPr>
            <p:nvPr/>
          </p:nvCxnSpPr>
          <p:spPr>
            <a:xfrm>
              <a:off x="3345180" y="2771187"/>
              <a:ext cx="1699260" cy="177148"/>
            </a:xfrm>
            <a:prstGeom prst="line">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19" name="Rounded Rectangle 18"/>
            <p:cNvSpPr/>
            <p:nvPr/>
          </p:nvSpPr>
          <p:spPr>
            <a:xfrm>
              <a:off x="3140869" y="2654394"/>
              <a:ext cx="166211" cy="225966"/>
            </a:xfrm>
            <a:prstGeom prst="round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57" name="Group 2056"/>
          <p:cNvGrpSpPr/>
          <p:nvPr/>
        </p:nvGrpSpPr>
        <p:grpSpPr>
          <a:xfrm>
            <a:off x="3148489" y="3657600"/>
            <a:ext cx="2132171" cy="1296610"/>
            <a:chOff x="3148489" y="3657600"/>
            <a:chExt cx="2132171" cy="1296610"/>
          </a:xfrm>
        </p:grpSpPr>
        <p:sp>
          <p:nvSpPr>
            <p:cNvPr id="11" name="Left Brace 10"/>
            <p:cNvSpPr/>
            <p:nvPr/>
          </p:nvSpPr>
          <p:spPr>
            <a:xfrm>
              <a:off x="5052060" y="3657600"/>
              <a:ext cx="228600" cy="1296610"/>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8" name="Straight Connector 17"/>
            <p:cNvCxnSpPr>
              <a:endCxn id="11" idx="1"/>
            </p:cNvCxnSpPr>
            <p:nvPr/>
          </p:nvCxnSpPr>
          <p:spPr>
            <a:xfrm>
              <a:off x="3360420" y="4279947"/>
              <a:ext cx="1691640" cy="25958"/>
            </a:xfrm>
            <a:prstGeom prst="line">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3148489" y="4163154"/>
              <a:ext cx="166211" cy="225966"/>
            </a:xfrm>
            <a:prstGeom prst="round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ounded Rectangle 19"/>
          <p:cNvSpPr/>
          <p:nvPr/>
        </p:nvSpPr>
        <p:spPr>
          <a:xfrm>
            <a:off x="5974080" y="3627120"/>
            <a:ext cx="152400" cy="1331414"/>
          </a:xfrm>
          <a:prstGeom prst="round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6"/>
          <p:cNvSpPr/>
          <p:nvPr/>
        </p:nvSpPr>
        <p:spPr>
          <a:xfrm>
            <a:off x="5966460" y="2286000"/>
            <a:ext cx="152400" cy="1331414"/>
          </a:xfrm>
          <a:prstGeom prst="round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55" name="Group 2054"/>
          <p:cNvGrpSpPr/>
          <p:nvPr/>
        </p:nvGrpSpPr>
        <p:grpSpPr>
          <a:xfrm>
            <a:off x="3307080" y="2753347"/>
            <a:ext cx="1744980" cy="1522790"/>
            <a:chOff x="3307080" y="2753347"/>
            <a:chExt cx="1744980" cy="1522790"/>
          </a:xfrm>
        </p:grpSpPr>
        <p:sp>
          <p:nvSpPr>
            <p:cNvPr id="24" name="TextBox 23"/>
            <p:cNvSpPr txBox="1"/>
            <p:nvPr/>
          </p:nvSpPr>
          <p:spPr>
            <a:xfrm>
              <a:off x="3352800" y="3239808"/>
              <a:ext cx="1699260" cy="553998"/>
            </a:xfrm>
            <a:prstGeom prst="rect">
              <a:avLst/>
            </a:prstGeom>
            <a:solidFill>
              <a:srgbClr val="FFFF00"/>
            </a:solidFill>
            <a:ln w="25400">
              <a:solidFill>
                <a:srgbClr val="FF0000"/>
              </a:solidFill>
            </a:ln>
          </p:spPr>
          <p:txBody>
            <a:bodyPr wrap="square" rtlCol="0">
              <a:spAutoFit/>
            </a:bodyPr>
            <a:lstStyle/>
            <a:p>
              <a:r>
                <a:rPr lang="en-US" sz="1000" dirty="0" smtClean="0"/>
                <a:t>These are READ ONLY, and indicate the Index range that the Bridge covers.</a:t>
              </a:r>
            </a:p>
          </p:txBody>
        </p:sp>
        <p:cxnSp>
          <p:nvCxnSpPr>
            <p:cNvPr id="28" name="Straight Connector 27"/>
            <p:cNvCxnSpPr>
              <a:stCxn id="24" idx="0"/>
              <a:endCxn id="19" idx="3"/>
            </p:cNvCxnSpPr>
            <p:nvPr/>
          </p:nvCxnSpPr>
          <p:spPr>
            <a:xfrm flipH="1" flipV="1">
              <a:off x="3307080" y="2753347"/>
              <a:ext cx="895350" cy="486461"/>
            </a:xfrm>
            <a:prstGeom prst="line">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24" idx="2"/>
              <a:endCxn id="25" idx="3"/>
            </p:cNvCxnSpPr>
            <p:nvPr/>
          </p:nvCxnSpPr>
          <p:spPr>
            <a:xfrm flipH="1">
              <a:off x="3314700" y="3793806"/>
              <a:ext cx="887730" cy="482331"/>
            </a:xfrm>
            <a:prstGeom prst="line">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2058" name="TextBox 2057"/>
          <p:cNvSpPr txBox="1"/>
          <p:nvPr/>
        </p:nvSpPr>
        <p:spPr>
          <a:xfrm>
            <a:off x="381000" y="4989014"/>
            <a:ext cx="6153150" cy="338554"/>
          </a:xfrm>
          <a:prstGeom prst="rect">
            <a:avLst/>
          </a:prstGeom>
          <a:noFill/>
        </p:spPr>
        <p:txBody>
          <a:bodyPr wrap="square" rtlCol="0">
            <a:spAutoFit/>
          </a:bodyPr>
          <a:lstStyle/>
          <a:p>
            <a:r>
              <a:rPr lang="en-US" sz="1600" dirty="0" smtClean="0"/>
              <a:t>The only things that need to be configured for the Bridge are:</a:t>
            </a:r>
            <a:endParaRPr lang="en-US" sz="1600" dirty="0"/>
          </a:p>
        </p:txBody>
      </p:sp>
      <p:sp>
        <p:nvSpPr>
          <p:cNvPr id="2059" name="TextBox 2058"/>
          <p:cNvSpPr txBox="1"/>
          <p:nvPr/>
        </p:nvSpPr>
        <p:spPr>
          <a:xfrm>
            <a:off x="704850" y="5293484"/>
            <a:ext cx="8022880" cy="523220"/>
          </a:xfrm>
          <a:prstGeom prst="rect">
            <a:avLst/>
          </a:prstGeom>
          <a:noFill/>
        </p:spPr>
        <p:txBody>
          <a:bodyPr wrap="square" rtlCol="0">
            <a:spAutoFit/>
          </a:bodyPr>
          <a:lstStyle/>
          <a:p>
            <a:pPr marL="342900" indent="-342900">
              <a:buFont typeface="+mj-lt"/>
              <a:buAutoNum type="arabicPeriod"/>
            </a:pPr>
            <a:r>
              <a:rPr lang="en-US" sz="1400" dirty="0" err="1" smtClean="0"/>
              <a:t>NumberOfInstruments</a:t>
            </a:r>
            <a:r>
              <a:rPr lang="en-US" sz="1400" dirty="0" smtClean="0"/>
              <a:t> – How many scales and Flowmeter will the Bridge have.</a:t>
            </a:r>
          </a:p>
          <a:p>
            <a:pPr marL="342900" indent="-342900">
              <a:buFont typeface="+mj-lt"/>
              <a:buAutoNum type="arabicPeriod"/>
            </a:pPr>
            <a:r>
              <a:rPr lang="en-US" sz="1400" dirty="0" err="1" smtClean="0"/>
              <a:t>ENetCommunicationsEnable</a:t>
            </a:r>
            <a:r>
              <a:rPr lang="en-US" sz="1400" dirty="0" smtClean="0"/>
              <a:t> – It's either Ethernet/IP or ControlNet.</a:t>
            </a:r>
            <a:endParaRPr lang="en-US" sz="1400" dirty="0"/>
          </a:p>
        </p:txBody>
      </p:sp>
      <p:sp>
        <p:nvSpPr>
          <p:cNvPr id="44" name="TextBox 43"/>
          <p:cNvSpPr txBox="1"/>
          <p:nvPr/>
        </p:nvSpPr>
        <p:spPr>
          <a:xfrm>
            <a:off x="1981200" y="5848350"/>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10082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500"/>
                            </p:stCondLst>
                            <p:childTnLst>
                              <p:par>
                                <p:cTn id="9" presetID="10" presetClass="entr" presetSubtype="0" fill="hold" nodeType="afterEffect">
                                  <p:stCondLst>
                                    <p:cond delay="2000"/>
                                  </p:stCondLst>
                                  <p:childTnLst>
                                    <p:set>
                                      <p:cBhvr>
                                        <p:cTn id="10" dur="1" fill="hold">
                                          <p:stCondLst>
                                            <p:cond delay="0"/>
                                          </p:stCondLst>
                                        </p:cTn>
                                        <p:tgtEl>
                                          <p:spTgt spid="2050"/>
                                        </p:tgtEl>
                                        <p:attrNameLst>
                                          <p:attrName>style.visibility</p:attrName>
                                        </p:attrNameLst>
                                      </p:cBhvr>
                                      <p:to>
                                        <p:strVal val="visible"/>
                                      </p:to>
                                    </p:set>
                                    <p:animEffect transition="in" filter="fade">
                                      <p:cBhvr>
                                        <p:cTn id="11" dur="500"/>
                                        <p:tgtEl>
                                          <p:spTgt spid="2050"/>
                                        </p:tgtEl>
                                      </p:cBhvr>
                                    </p:animEffect>
                                  </p:childTnLst>
                                </p:cTn>
                              </p:par>
                            </p:childTnLst>
                          </p:cTn>
                        </p:par>
                        <p:par>
                          <p:cTn id="12" fill="hold">
                            <p:stCondLst>
                              <p:cond delay="4000"/>
                            </p:stCondLst>
                            <p:childTnLst>
                              <p:par>
                                <p:cTn id="13" presetID="10" presetClass="entr" presetSubtype="0" fill="hold" nodeType="afterEffect">
                                  <p:stCondLst>
                                    <p:cond delay="2000"/>
                                  </p:stCondLst>
                                  <p:childTnLst>
                                    <p:set>
                                      <p:cBhvr>
                                        <p:cTn id="14" dur="1" fill="hold">
                                          <p:stCondLst>
                                            <p:cond delay="0"/>
                                          </p:stCondLst>
                                        </p:cTn>
                                        <p:tgtEl>
                                          <p:spTgt spid="2051"/>
                                        </p:tgtEl>
                                        <p:attrNameLst>
                                          <p:attrName>style.visibility</p:attrName>
                                        </p:attrNameLst>
                                      </p:cBhvr>
                                      <p:to>
                                        <p:strVal val="visible"/>
                                      </p:to>
                                    </p:set>
                                    <p:animEffect transition="in" filter="fade">
                                      <p:cBhvr>
                                        <p:cTn id="15" dur="500"/>
                                        <p:tgtEl>
                                          <p:spTgt spid="2051"/>
                                        </p:tgtEl>
                                      </p:cBhvr>
                                    </p:animEffect>
                                  </p:childTnLst>
                                </p:cTn>
                              </p:par>
                            </p:childTnLst>
                          </p:cTn>
                        </p:par>
                        <p:par>
                          <p:cTn id="16" fill="hold">
                            <p:stCondLst>
                              <p:cond delay="6500"/>
                            </p:stCondLst>
                            <p:childTnLst>
                              <p:par>
                                <p:cTn id="17" presetID="10" presetClass="entr" presetSubtype="0" fill="hold" nodeType="afterEffect">
                                  <p:stCondLst>
                                    <p:cond delay="2000"/>
                                  </p:stCondLst>
                                  <p:childTnLst>
                                    <p:set>
                                      <p:cBhvr>
                                        <p:cTn id="18" dur="1" fill="hold">
                                          <p:stCondLst>
                                            <p:cond delay="0"/>
                                          </p:stCondLst>
                                        </p:cTn>
                                        <p:tgtEl>
                                          <p:spTgt spid="2053"/>
                                        </p:tgtEl>
                                        <p:attrNameLst>
                                          <p:attrName>style.visibility</p:attrName>
                                        </p:attrNameLst>
                                      </p:cBhvr>
                                      <p:to>
                                        <p:strVal val="visible"/>
                                      </p:to>
                                    </p:set>
                                    <p:animEffect transition="in" filter="fade">
                                      <p:cBhvr>
                                        <p:cTn id="19" dur="500"/>
                                        <p:tgtEl>
                                          <p:spTgt spid="2053"/>
                                        </p:tgtEl>
                                      </p:cBhvr>
                                    </p:animEffect>
                                  </p:childTnLst>
                                </p:cTn>
                              </p:par>
                            </p:childTnLst>
                          </p:cTn>
                        </p:par>
                        <p:par>
                          <p:cTn id="20" fill="hold">
                            <p:stCondLst>
                              <p:cond delay="9000"/>
                            </p:stCondLst>
                            <p:childTnLst>
                              <p:par>
                                <p:cTn id="21" presetID="10" presetClass="entr" presetSubtype="0" fill="hold" nodeType="afterEffect">
                                  <p:stCondLst>
                                    <p:cond delay="2000"/>
                                  </p:stCondLst>
                                  <p:childTnLst>
                                    <p:set>
                                      <p:cBhvr>
                                        <p:cTn id="22" dur="1" fill="hold">
                                          <p:stCondLst>
                                            <p:cond delay="0"/>
                                          </p:stCondLst>
                                        </p:cTn>
                                        <p:tgtEl>
                                          <p:spTgt spid="2054"/>
                                        </p:tgtEl>
                                        <p:attrNameLst>
                                          <p:attrName>style.visibility</p:attrName>
                                        </p:attrNameLst>
                                      </p:cBhvr>
                                      <p:to>
                                        <p:strVal val="visible"/>
                                      </p:to>
                                    </p:set>
                                    <p:animEffect transition="in" filter="fade">
                                      <p:cBhvr>
                                        <p:cTn id="23" dur="500"/>
                                        <p:tgtEl>
                                          <p:spTgt spid="2054"/>
                                        </p:tgtEl>
                                      </p:cBhvr>
                                    </p:animEffect>
                                  </p:childTnLst>
                                </p:cTn>
                              </p:par>
                            </p:childTnLst>
                          </p:cTn>
                        </p:par>
                        <p:par>
                          <p:cTn id="24" fill="hold">
                            <p:stCondLst>
                              <p:cond delay="11500"/>
                            </p:stCondLst>
                            <p:childTnLst>
                              <p:par>
                                <p:cTn id="25" presetID="2" presetClass="entr" presetSubtype="4" fill="hold" nodeType="afterEffect">
                                  <p:stCondLst>
                                    <p:cond delay="2000"/>
                                  </p:stCondLst>
                                  <p:childTnLst>
                                    <p:set>
                                      <p:cBhvr>
                                        <p:cTn id="26" dur="1" fill="hold">
                                          <p:stCondLst>
                                            <p:cond delay="0"/>
                                          </p:stCondLst>
                                        </p:cTn>
                                        <p:tgtEl>
                                          <p:spTgt spid="2056"/>
                                        </p:tgtEl>
                                        <p:attrNameLst>
                                          <p:attrName>style.visibility</p:attrName>
                                        </p:attrNameLst>
                                      </p:cBhvr>
                                      <p:to>
                                        <p:strVal val="visible"/>
                                      </p:to>
                                    </p:set>
                                    <p:anim calcmode="lin" valueType="num">
                                      <p:cBhvr additive="base">
                                        <p:cTn id="27" dur="500" fill="hold"/>
                                        <p:tgtEl>
                                          <p:spTgt spid="2056"/>
                                        </p:tgtEl>
                                        <p:attrNameLst>
                                          <p:attrName>ppt_x</p:attrName>
                                        </p:attrNameLst>
                                      </p:cBhvr>
                                      <p:tavLst>
                                        <p:tav tm="0">
                                          <p:val>
                                            <p:strVal val="#ppt_x"/>
                                          </p:val>
                                        </p:tav>
                                        <p:tav tm="100000">
                                          <p:val>
                                            <p:strVal val="#ppt_x"/>
                                          </p:val>
                                        </p:tav>
                                      </p:tavLst>
                                    </p:anim>
                                    <p:anim calcmode="lin" valueType="num">
                                      <p:cBhvr additive="base">
                                        <p:cTn id="28" dur="500" fill="hold"/>
                                        <p:tgtEl>
                                          <p:spTgt spid="2056"/>
                                        </p:tgtEl>
                                        <p:attrNameLst>
                                          <p:attrName>ppt_y</p:attrName>
                                        </p:attrNameLst>
                                      </p:cBhvr>
                                      <p:tavLst>
                                        <p:tav tm="0">
                                          <p:val>
                                            <p:strVal val="1+#ppt_h/2"/>
                                          </p:val>
                                        </p:tav>
                                        <p:tav tm="100000">
                                          <p:val>
                                            <p:strVal val="#ppt_y"/>
                                          </p:val>
                                        </p:tav>
                                      </p:tavLst>
                                    </p:anim>
                                  </p:childTnLst>
                                </p:cTn>
                              </p:par>
                            </p:childTnLst>
                          </p:cTn>
                        </p:par>
                        <p:par>
                          <p:cTn id="29" fill="hold">
                            <p:stCondLst>
                              <p:cond delay="14000"/>
                            </p:stCondLst>
                            <p:childTnLst>
                              <p:par>
                                <p:cTn id="30" presetID="42" presetClass="entr" presetSubtype="0" fill="hold" grpId="0" nodeType="afterEffect">
                                  <p:stCondLst>
                                    <p:cond delay="200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childTnLst>
                          </p:cTn>
                        </p:par>
                        <p:par>
                          <p:cTn id="35" fill="hold">
                            <p:stCondLst>
                              <p:cond delay="17000"/>
                            </p:stCondLst>
                            <p:childTnLst>
                              <p:par>
                                <p:cTn id="36" presetID="2" presetClass="entr" presetSubtype="4" fill="hold" nodeType="afterEffect">
                                  <p:stCondLst>
                                    <p:cond delay="2000"/>
                                  </p:stCondLst>
                                  <p:childTnLst>
                                    <p:set>
                                      <p:cBhvr>
                                        <p:cTn id="37" dur="1" fill="hold">
                                          <p:stCondLst>
                                            <p:cond delay="0"/>
                                          </p:stCondLst>
                                        </p:cTn>
                                        <p:tgtEl>
                                          <p:spTgt spid="2057"/>
                                        </p:tgtEl>
                                        <p:attrNameLst>
                                          <p:attrName>style.visibility</p:attrName>
                                        </p:attrNameLst>
                                      </p:cBhvr>
                                      <p:to>
                                        <p:strVal val="visible"/>
                                      </p:to>
                                    </p:set>
                                    <p:anim calcmode="lin" valueType="num">
                                      <p:cBhvr additive="base">
                                        <p:cTn id="38" dur="500" fill="hold"/>
                                        <p:tgtEl>
                                          <p:spTgt spid="2057"/>
                                        </p:tgtEl>
                                        <p:attrNameLst>
                                          <p:attrName>ppt_x</p:attrName>
                                        </p:attrNameLst>
                                      </p:cBhvr>
                                      <p:tavLst>
                                        <p:tav tm="0">
                                          <p:val>
                                            <p:strVal val="#ppt_x"/>
                                          </p:val>
                                        </p:tav>
                                        <p:tav tm="100000">
                                          <p:val>
                                            <p:strVal val="#ppt_x"/>
                                          </p:val>
                                        </p:tav>
                                      </p:tavLst>
                                    </p:anim>
                                    <p:anim calcmode="lin" valueType="num">
                                      <p:cBhvr additive="base">
                                        <p:cTn id="39" dur="500" fill="hold"/>
                                        <p:tgtEl>
                                          <p:spTgt spid="2057"/>
                                        </p:tgtEl>
                                        <p:attrNameLst>
                                          <p:attrName>ppt_y</p:attrName>
                                        </p:attrNameLst>
                                      </p:cBhvr>
                                      <p:tavLst>
                                        <p:tav tm="0">
                                          <p:val>
                                            <p:strVal val="1+#ppt_h/2"/>
                                          </p:val>
                                        </p:tav>
                                        <p:tav tm="100000">
                                          <p:val>
                                            <p:strVal val="#ppt_y"/>
                                          </p:val>
                                        </p:tav>
                                      </p:tavLst>
                                    </p:anim>
                                  </p:childTnLst>
                                </p:cTn>
                              </p:par>
                            </p:childTnLst>
                          </p:cTn>
                        </p:par>
                        <p:par>
                          <p:cTn id="40" fill="hold">
                            <p:stCondLst>
                              <p:cond delay="19500"/>
                            </p:stCondLst>
                            <p:childTnLst>
                              <p:par>
                                <p:cTn id="41" presetID="42" presetClass="entr" presetSubtype="0" fill="hold" grpId="0" nodeType="afterEffect">
                                  <p:stCondLst>
                                    <p:cond delay="200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000"/>
                                        <p:tgtEl>
                                          <p:spTgt spid="20"/>
                                        </p:tgtEl>
                                      </p:cBhvr>
                                    </p:animEffect>
                                    <p:anim calcmode="lin" valueType="num">
                                      <p:cBhvr>
                                        <p:cTn id="44" dur="1000" fill="hold"/>
                                        <p:tgtEl>
                                          <p:spTgt spid="20"/>
                                        </p:tgtEl>
                                        <p:attrNameLst>
                                          <p:attrName>ppt_x</p:attrName>
                                        </p:attrNameLst>
                                      </p:cBhvr>
                                      <p:tavLst>
                                        <p:tav tm="0">
                                          <p:val>
                                            <p:strVal val="#ppt_x"/>
                                          </p:val>
                                        </p:tav>
                                        <p:tav tm="100000">
                                          <p:val>
                                            <p:strVal val="#ppt_x"/>
                                          </p:val>
                                        </p:tav>
                                      </p:tavLst>
                                    </p:anim>
                                    <p:anim calcmode="lin" valueType="num">
                                      <p:cBhvr>
                                        <p:cTn id="45" dur="1000" fill="hold"/>
                                        <p:tgtEl>
                                          <p:spTgt spid="20"/>
                                        </p:tgtEl>
                                        <p:attrNameLst>
                                          <p:attrName>ppt_y</p:attrName>
                                        </p:attrNameLst>
                                      </p:cBhvr>
                                      <p:tavLst>
                                        <p:tav tm="0">
                                          <p:val>
                                            <p:strVal val="#ppt_y+.1"/>
                                          </p:val>
                                        </p:tav>
                                        <p:tav tm="100000">
                                          <p:val>
                                            <p:strVal val="#ppt_y"/>
                                          </p:val>
                                        </p:tav>
                                      </p:tavLst>
                                    </p:anim>
                                  </p:childTnLst>
                                </p:cTn>
                              </p:par>
                            </p:childTnLst>
                          </p:cTn>
                        </p:par>
                        <p:par>
                          <p:cTn id="46" fill="hold">
                            <p:stCondLst>
                              <p:cond delay="22500"/>
                            </p:stCondLst>
                            <p:childTnLst>
                              <p:par>
                                <p:cTn id="47" presetID="53" presetClass="entr" presetSubtype="16" fill="hold" nodeType="afterEffect">
                                  <p:stCondLst>
                                    <p:cond delay="2000"/>
                                  </p:stCondLst>
                                  <p:childTnLst>
                                    <p:set>
                                      <p:cBhvr>
                                        <p:cTn id="48" dur="1" fill="hold">
                                          <p:stCondLst>
                                            <p:cond delay="0"/>
                                          </p:stCondLst>
                                        </p:cTn>
                                        <p:tgtEl>
                                          <p:spTgt spid="2055"/>
                                        </p:tgtEl>
                                        <p:attrNameLst>
                                          <p:attrName>style.visibility</p:attrName>
                                        </p:attrNameLst>
                                      </p:cBhvr>
                                      <p:to>
                                        <p:strVal val="visible"/>
                                      </p:to>
                                    </p:set>
                                    <p:anim calcmode="lin" valueType="num">
                                      <p:cBhvr>
                                        <p:cTn id="49" dur="500" fill="hold"/>
                                        <p:tgtEl>
                                          <p:spTgt spid="2055"/>
                                        </p:tgtEl>
                                        <p:attrNameLst>
                                          <p:attrName>ppt_w</p:attrName>
                                        </p:attrNameLst>
                                      </p:cBhvr>
                                      <p:tavLst>
                                        <p:tav tm="0">
                                          <p:val>
                                            <p:fltVal val="0"/>
                                          </p:val>
                                        </p:tav>
                                        <p:tav tm="100000">
                                          <p:val>
                                            <p:strVal val="#ppt_w"/>
                                          </p:val>
                                        </p:tav>
                                      </p:tavLst>
                                    </p:anim>
                                    <p:anim calcmode="lin" valueType="num">
                                      <p:cBhvr>
                                        <p:cTn id="50" dur="500" fill="hold"/>
                                        <p:tgtEl>
                                          <p:spTgt spid="2055"/>
                                        </p:tgtEl>
                                        <p:attrNameLst>
                                          <p:attrName>ppt_h</p:attrName>
                                        </p:attrNameLst>
                                      </p:cBhvr>
                                      <p:tavLst>
                                        <p:tav tm="0">
                                          <p:val>
                                            <p:fltVal val="0"/>
                                          </p:val>
                                        </p:tav>
                                        <p:tav tm="100000">
                                          <p:val>
                                            <p:strVal val="#ppt_h"/>
                                          </p:val>
                                        </p:tav>
                                      </p:tavLst>
                                    </p:anim>
                                    <p:animEffect transition="in" filter="fade">
                                      <p:cBhvr>
                                        <p:cTn id="51" dur="500"/>
                                        <p:tgtEl>
                                          <p:spTgt spid="2055"/>
                                        </p:tgtEl>
                                      </p:cBhvr>
                                    </p:animEffect>
                                  </p:childTnLst>
                                </p:cTn>
                              </p:par>
                            </p:childTnLst>
                          </p:cTn>
                        </p:par>
                        <p:par>
                          <p:cTn id="52" fill="hold">
                            <p:stCondLst>
                              <p:cond delay="25000"/>
                            </p:stCondLst>
                            <p:childTnLst>
                              <p:par>
                                <p:cTn id="53" presetID="42" presetClass="entr" presetSubtype="0" fill="hold" grpId="0" nodeType="afterEffect">
                                  <p:stCondLst>
                                    <p:cond delay="2000"/>
                                  </p:stCondLst>
                                  <p:childTnLst>
                                    <p:set>
                                      <p:cBhvr>
                                        <p:cTn id="54" dur="1" fill="hold">
                                          <p:stCondLst>
                                            <p:cond delay="0"/>
                                          </p:stCondLst>
                                        </p:cTn>
                                        <p:tgtEl>
                                          <p:spTgt spid="2058"/>
                                        </p:tgtEl>
                                        <p:attrNameLst>
                                          <p:attrName>style.visibility</p:attrName>
                                        </p:attrNameLst>
                                      </p:cBhvr>
                                      <p:to>
                                        <p:strVal val="visible"/>
                                      </p:to>
                                    </p:set>
                                    <p:animEffect transition="in" filter="fade">
                                      <p:cBhvr>
                                        <p:cTn id="55" dur="1000"/>
                                        <p:tgtEl>
                                          <p:spTgt spid="2058"/>
                                        </p:tgtEl>
                                      </p:cBhvr>
                                    </p:animEffect>
                                    <p:anim calcmode="lin" valueType="num">
                                      <p:cBhvr>
                                        <p:cTn id="56" dur="1000" fill="hold"/>
                                        <p:tgtEl>
                                          <p:spTgt spid="2058"/>
                                        </p:tgtEl>
                                        <p:attrNameLst>
                                          <p:attrName>ppt_x</p:attrName>
                                        </p:attrNameLst>
                                      </p:cBhvr>
                                      <p:tavLst>
                                        <p:tav tm="0">
                                          <p:val>
                                            <p:strVal val="#ppt_x"/>
                                          </p:val>
                                        </p:tav>
                                        <p:tav tm="100000">
                                          <p:val>
                                            <p:strVal val="#ppt_x"/>
                                          </p:val>
                                        </p:tav>
                                      </p:tavLst>
                                    </p:anim>
                                    <p:anim calcmode="lin" valueType="num">
                                      <p:cBhvr>
                                        <p:cTn id="57" dur="1000" fill="hold"/>
                                        <p:tgtEl>
                                          <p:spTgt spid="2058"/>
                                        </p:tgtEl>
                                        <p:attrNameLst>
                                          <p:attrName>ppt_y</p:attrName>
                                        </p:attrNameLst>
                                      </p:cBhvr>
                                      <p:tavLst>
                                        <p:tav tm="0">
                                          <p:val>
                                            <p:strVal val="#ppt_y+.1"/>
                                          </p:val>
                                        </p:tav>
                                        <p:tav tm="100000">
                                          <p:val>
                                            <p:strVal val="#ppt_y"/>
                                          </p:val>
                                        </p:tav>
                                      </p:tavLst>
                                    </p:anim>
                                  </p:childTnLst>
                                </p:cTn>
                              </p:par>
                            </p:childTnLst>
                          </p:cTn>
                        </p:par>
                        <p:par>
                          <p:cTn id="58" fill="hold">
                            <p:stCondLst>
                              <p:cond delay="28000"/>
                            </p:stCondLst>
                            <p:childTnLst>
                              <p:par>
                                <p:cTn id="59" presetID="42" presetClass="entr" presetSubtype="0" fill="hold" grpId="0" nodeType="afterEffect">
                                  <p:stCondLst>
                                    <p:cond delay="2000"/>
                                  </p:stCondLst>
                                  <p:childTnLst>
                                    <p:set>
                                      <p:cBhvr>
                                        <p:cTn id="60" dur="1" fill="hold">
                                          <p:stCondLst>
                                            <p:cond delay="0"/>
                                          </p:stCondLst>
                                        </p:cTn>
                                        <p:tgtEl>
                                          <p:spTgt spid="2059">
                                            <p:txEl>
                                              <p:pRg st="0" end="0"/>
                                            </p:txEl>
                                          </p:spTgt>
                                        </p:tgtEl>
                                        <p:attrNameLst>
                                          <p:attrName>style.visibility</p:attrName>
                                        </p:attrNameLst>
                                      </p:cBhvr>
                                      <p:to>
                                        <p:strVal val="visible"/>
                                      </p:to>
                                    </p:set>
                                    <p:animEffect transition="in" filter="fade">
                                      <p:cBhvr>
                                        <p:cTn id="61" dur="1000"/>
                                        <p:tgtEl>
                                          <p:spTgt spid="2059">
                                            <p:txEl>
                                              <p:pRg st="0" end="0"/>
                                            </p:txEl>
                                          </p:spTgt>
                                        </p:tgtEl>
                                      </p:cBhvr>
                                    </p:animEffect>
                                    <p:anim calcmode="lin" valueType="num">
                                      <p:cBhvr>
                                        <p:cTn id="62" dur="1000" fill="hold"/>
                                        <p:tgtEl>
                                          <p:spTgt spid="2059">
                                            <p:txEl>
                                              <p:pRg st="0" end="0"/>
                                            </p:txEl>
                                          </p:spTgt>
                                        </p:tgtEl>
                                        <p:attrNameLst>
                                          <p:attrName>ppt_x</p:attrName>
                                        </p:attrNameLst>
                                      </p:cBhvr>
                                      <p:tavLst>
                                        <p:tav tm="0">
                                          <p:val>
                                            <p:strVal val="#ppt_x"/>
                                          </p:val>
                                        </p:tav>
                                        <p:tav tm="100000">
                                          <p:val>
                                            <p:strVal val="#ppt_x"/>
                                          </p:val>
                                        </p:tav>
                                      </p:tavLst>
                                    </p:anim>
                                    <p:anim calcmode="lin" valueType="num">
                                      <p:cBhvr>
                                        <p:cTn id="63" dur="1000" fill="hold"/>
                                        <p:tgtEl>
                                          <p:spTgt spid="2059">
                                            <p:txEl>
                                              <p:pRg st="0" end="0"/>
                                            </p:txEl>
                                          </p:spTgt>
                                        </p:tgtEl>
                                        <p:attrNameLst>
                                          <p:attrName>ppt_y</p:attrName>
                                        </p:attrNameLst>
                                      </p:cBhvr>
                                      <p:tavLst>
                                        <p:tav tm="0">
                                          <p:val>
                                            <p:strVal val="#ppt_y+.1"/>
                                          </p:val>
                                        </p:tav>
                                        <p:tav tm="100000">
                                          <p:val>
                                            <p:strVal val="#ppt_y"/>
                                          </p:val>
                                        </p:tav>
                                      </p:tavLst>
                                    </p:anim>
                                  </p:childTnLst>
                                </p:cTn>
                              </p:par>
                            </p:childTnLst>
                          </p:cTn>
                        </p:par>
                        <p:par>
                          <p:cTn id="64" fill="hold">
                            <p:stCondLst>
                              <p:cond delay="31000"/>
                            </p:stCondLst>
                            <p:childTnLst>
                              <p:par>
                                <p:cTn id="65" presetID="42" presetClass="entr" presetSubtype="0" fill="hold" grpId="0" nodeType="afterEffect">
                                  <p:stCondLst>
                                    <p:cond delay="2000"/>
                                  </p:stCondLst>
                                  <p:childTnLst>
                                    <p:set>
                                      <p:cBhvr>
                                        <p:cTn id="66" dur="1" fill="hold">
                                          <p:stCondLst>
                                            <p:cond delay="0"/>
                                          </p:stCondLst>
                                        </p:cTn>
                                        <p:tgtEl>
                                          <p:spTgt spid="2059">
                                            <p:txEl>
                                              <p:pRg st="1" end="1"/>
                                            </p:txEl>
                                          </p:spTgt>
                                        </p:tgtEl>
                                        <p:attrNameLst>
                                          <p:attrName>style.visibility</p:attrName>
                                        </p:attrNameLst>
                                      </p:cBhvr>
                                      <p:to>
                                        <p:strVal val="visible"/>
                                      </p:to>
                                    </p:set>
                                    <p:animEffect transition="in" filter="fade">
                                      <p:cBhvr>
                                        <p:cTn id="67" dur="1000"/>
                                        <p:tgtEl>
                                          <p:spTgt spid="2059">
                                            <p:txEl>
                                              <p:pRg st="1" end="1"/>
                                            </p:txEl>
                                          </p:spTgt>
                                        </p:tgtEl>
                                      </p:cBhvr>
                                    </p:animEffect>
                                    <p:anim calcmode="lin" valueType="num">
                                      <p:cBhvr>
                                        <p:cTn id="68" dur="1000" fill="hold"/>
                                        <p:tgtEl>
                                          <p:spTgt spid="2059">
                                            <p:txEl>
                                              <p:pRg st="1" end="1"/>
                                            </p:txEl>
                                          </p:spTgt>
                                        </p:tgtEl>
                                        <p:attrNameLst>
                                          <p:attrName>ppt_x</p:attrName>
                                        </p:attrNameLst>
                                      </p:cBhvr>
                                      <p:tavLst>
                                        <p:tav tm="0">
                                          <p:val>
                                            <p:strVal val="#ppt_x"/>
                                          </p:val>
                                        </p:tav>
                                        <p:tav tm="100000">
                                          <p:val>
                                            <p:strVal val="#ppt_x"/>
                                          </p:val>
                                        </p:tav>
                                      </p:tavLst>
                                    </p:anim>
                                    <p:anim calcmode="lin" valueType="num">
                                      <p:cBhvr>
                                        <p:cTn id="69" dur="1000" fill="hold"/>
                                        <p:tgtEl>
                                          <p:spTgt spid="2059">
                                            <p:txEl>
                                              <p:pRg st="1" end="1"/>
                                            </p:txEl>
                                          </p:spTgt>
                                        </p:tgtEl>
                                        <p:attrNameLst>
                                          <p:attrName>ppt_y</p:attrName>
                                        </p:attrNameLst>
                                      </p:cBhvr>
                                      <p:tavLst>
                                        <p:tav tm="0">
                                          <p:val>
                                            <p:strVal val="#ppt_y+.1"/>
                                          </p:val>
                                        </p:tav>
                                        <p:tav tm="100000">
                                          <p:val>
                                            <p:strVal val="#ppt_y"/>
                                          </p:val>
                                        </p:tav>
                                      </p:tavLst>
                                    </p:anim>
                                  </p:childTnLst>
                                </p:cTn>
                              </p:par>
                            </p:childTnLst>
                          </p:cTn>
                        </p:par>
                        <p:par>
                          <p:cTn id="70" fill="hold">
                            <p:stCondLst>
                              <p:cond delay="34000"/>
                            </p:stCondLst>
                            <p:childTnLst>
                              <p:par>
                                <p:cTn id="71" presetID="10" presetClass="entr" presetSubtype="0" fill="hold" grpId="0" nodeType="afterEffect">
                                  <p:stCondLst>
                                    <p:cond delay="300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500"/>
                                        <p:tgtEl>
                                          <p:spTgt spid="44"/>
                                        </p:tgtEl>
                                      </p:cBhvr>
                                    </p:animEffect>
                                  </p:childTnLst>
                                  <p:subTnLst>
                                    <p:audio>
                                      <p:cMediaNode>
                                        <p:cTn display="0" masterRel="sameClick">
                                          <p:stCondLst>
                                            <p:cond evt="begin" delay="0">
                                              <p:tn val="71"/>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0" grpId="0" animBg="1"/>
      <p:bldP spid="27" grpId="0" animBg="1"/>
      <p:bldP spid="2058" grpId="0"/>
      <p:bldP spid="2059" grpId="0" uiExpand="1" build="p"/>
      <p:bldP spid="4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1572" name="Picture 4" descr="AIM Enhanced AIM Comp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760413"/>
            <a:ext cx="7259637" cy="6007100"/>
          </a:xfrm>
          <a:prstGeom prst="rect">
            <a:avLst/>
          </a:prstGeom>
          <a:noFill/>
          <a:extLst>
            <a:ext uri="{909E8E84-426E-40DD-AFC4-6F175D3DCCD1}">
              <a14:hiddenFill xmlns:a14="http://schemas.microsoft.com/office/drawing/2010/main">
                <a:solidFill>
                  <a:srgbClr val="FFFFFF"/>
                </a:solidFill>
              </a14:hiddenFill>
            </a:ext>
          </a:extLst>
        </p:spPr>
      </p:pic>
      <p:sp>
        <p:nvSpPr>
          <p:cNvPr id="1901570" name="Rectangle 2"/>
          <p:cNvSpPr>
            <a:spLocks noGrp="1" noChangeArrowheads="1"/>
          </p:cNvSpPr>
          <p:nvPr>
            <p:ph type="title"/>
          </p:nvPr>
        </p:nvSpPr>
        <p:spPr>
          <a:xfrm>
            <a:off x="1422400" y="115888"/>
            <a:ext cx="6683375" cy="533400"/>
          </a:xfrm>
        </p:spPr>
        <p:txBody>
          <a:bodyPr/>
          <a:lstStyle/>
          <a:p>
            <a:r>
              <a:rPr lang="en-US" altLang="ja-JP" sz="2800">
                <a:ea typeface="ＭＳ Ｐゴシック" pitchFamily="34" charset="-128"/>
              </a:rPr>
              <a:t>IND780 Q.iMPACT: </a:t>
            </a:r>
            <a:r>
              <a:rPr lang="en-US" sz="2000">
                <a:ea typeface="ＭＳ Ｐゴシック" pitchFamily="34" charset="-128"/>
              </a:rPr>
              <a:t>AIM versus Enhanced AIM - 2</a:t>
            </a:r>
          </a:p>
        </p:txBody>
      </p:sp>
      <p:sp>
        <p:nvSpPr>
          <p:cNvPr id="1901571" name="Rectangle 3"/>
          <p:cNvSpPr>
            <a:spLocks noGrp="1" noChangeArrowheads="1"/>
          </p:cNvSpPr>
          <p:nvPr>
            <p:ph type="body" idx="1"/>
          </p:nvPr>
        </p:nvSpPr>
        <p:spPr>
          <a:xfrm>
            <a:off x="152400" y="1171575"/>
            <a:ext cx="1901826" cy="5184775"/>
          </a:xfrm>
        </p:spPr>
        <p:txBody>
          <a:bodyPr/>
          <a:lstStyle/>
          <a:p>
            <a:r>
              <a:rPr lang="en-US" dirty="0"/>
              <a:t>Same basic Instrument structure available.</a:t>
            </a:r>
          </a:p>
          <a:p>
            <a:endParaRPr lang="en-US" dirty="0"/>
          </a:p>
          <a:p>
            <a:endParaRPr lang="en-US" dirty="0"/>
          </a:p>
          <a:p>
            <a:r>
              <a:rPr lang="en-US" dirty="0"/>
              <a:t>Addition of Bit Commands</a:t>
            </a:r>
          </a:p>
          <a:p>
            <a:endParaRPr lang="en-US" dirty="0"/>
          </a:p>
          <a:p>
            <a:endParaRPr lang="en-US" dirty="0"/>
          </a:p>
          <a:p>
            <a:r>
              <a:rPr lang="en-US" dirty="0"/>
              <a:t>Timeout Timer Added to Response Structure</a:t>
            </a:r>
          </a:p>
        </p:txBody>
      </p:sp>
      <p:sp>
        <p:nvSpPr>
          <p:cNvPr id="2" name="TextBox 1"/>
          <p:cNvSpPr txBox="1"/>
          <p:nvPr/>
        </p:nvSpPr>
        <p:spPr>
          <a:xfrm>
            <a:off x="2438400" y="914400"/>
            <a:ext cx="1905000" cy="369332"/>
          </a:xfrm>
          <a:prstGeom prst="rect">
            <a:avLst/>
          </a:prstGeom>
          <a:noFill/>
        </p:spPr>
        <p:txBody>
          <a:bodyPr wrap="square" rtlCol="0">
            <a:spAutoFit/>
          </a:bodyPr>
          <a:lstStyle/>
          <a:p>
            <a:r>
              <a:rPr lang="en-US" dirty="0" smtClean="0"/>
              <a:t>Classic AIM</a:t>
            </a:r>
            <a:endParaRPr lang="en-US" dirty="0"/>
          </a:p>
        </p:txBody>
      </p:sp>
      <p:sp>
        <p:nvSpPr>
          <p:cNvPr id="6" name="TextBox 5"/>
          <p:cNvSpPr txBox="1"/>
          <p:nvPr/>
        </p:nvSpPr>
        <p:spPr>
          <a:xfrm>
            <a:off x="6096000" y="922020"/>
            <a:ext cx="1905000" cy="369332"/>
          </a:xfrm>
          <a:prstGeom prst="rect">
            <a:avLst/>
          </a:prstGeom>
          <a:noFill/>
        </p:spPr>
        <p:txBody>
          <a:bodyPr wrap="square" rtlCol="0">
            <a:spAutoFit/>
          </a:bodyPr>
          <a:lstStyle/>
          <a:p>
            <a:r>
              <a:rPr lang="en-US" dirty="0" smtClean="0"/>
              <a:t>Enhanced AIM</a:t>
            </a:r>
            <a:endParaRPr lang="en-US" dirty="0"/>
          </a:p>
        </p:txBody>
      </p:sp>
      <p:sp>
        <p:nvSpPr>
          <p:cNvPr id="3" name="TextBox 2"/>
          <p:cNvSpPr txBox="1"/>
          <p:nvPr/>
        </p:nvSpPr>
        <p:spPr>
          <a:xfrm>
            <a:off x="6629400" y="4419600"/>
            <a:ext cx="2270760" cy="461665"/>
          </a:xfrm>
          <a:prstGeom prst="rect">
            <a:avLst/>
          </a:prstGeom>
          <a:solidFill>
            <a:srgbClr val="FFFF00"/>
          </a:solidFill>
          <a:ln w="12700">
            <a:solidFill>
              <a:srgbClr val="FF0000"/>
            </a:solidFill>
          </a:ln>
        </p:spPr>
        <p:txBody>
          <a:bodyPr wrap="square" rtlCol="0">
            <a:spAutoFit/>
          </a:bodyPr>
          <a:lstStyle/>
          <a:p>
            <a:r>
              <a:rPr lang="en-US" sz="1200" dirty="0" smtClean="0"/>
              <a:t>If a Timeout occurs, puts a 100 into the Command Status</a:t>
            </a:r>
            <a:endParaRPr lang="en-US" sz="1200" dirty="0"/>
          </a:p>
        </p:txBody>
      </p:sp>
      <p:sp>
        <p:nvSpPr>
          <p:cNvPr id="4" name="Rounded Rectangle 3"/>
          <p:cNvSpPr/>
          <p:nvPr/>
        </p:nvSpPr>
        <p:spPr bwMode="auto">
          <a:xfrm>
            <a:off x="8229600" y="5364480"/>
            <a:ext cx="304800" cy="121920"/>
          </a:xfrm>
          <a:prstGeom prst="roundRect">
            <a:avLst/>
          </a:prstGeom>
          <a:solidFill>
            <a:srgbClr val="FFFF00">
              <a:alpha val="20000"/>
            </a:srgbClr>
          </a:solidFill>
          <a:ln w="25400"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30C"/>
              </a:solidFill>
              <a:effectLst/>
              <a:latin typeface="Arial" charset="0"/>
              <a:cs typeface="Times New Roman" pitchFamily="18" charset="0"/>
            </a:endParaRPr>
          </a:p>
        </p:txBody>
      </p:sp>
      <p:cxnSp>
        <p:nvCxnSpPr>
          <p:cNvPr id="13" name="Straight Arrow Connector 12"/>
          <p:cNvCxnSpPr>
            <a:stCxn id="3" idx="2"/>
          </p:cNvCxnSpPr>
          <p:nvPr/>
        </p:nvCxnSpPr>
        <p:spPr bwMode="auto">
          <a:xfrm flipH="1">
            <a:off x="7315200" y="4881265"/>
            <a:ext cx="449580" cy="1367135"/>
          </a:xfrm>
          <a:prstGeom prst="straightConnector1">
            <a:avLst/>
          </a:prstGeom>
          <a:solidFill>
            <a:schemeClr val="accent1"/>
          </a:solidFill>
          <a:ln w="25400"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Arrow Connector 18"/>
          <p:cNvCxnSpPr/>
          <p:nvPr/>
        </p:nvCxnSpPr>
        <p:spPr bwMode="auto">
          <a:xfrm>
            <a:off x="7764780" y="4881265"/>
            <a:ext cx="464820" cy="483215"/>
          </a:xfrm>
          <a:prstGeom prst="straightConnector1">
            <a:avLst/>
          </a:prstGeom>
          <a:solidFill>
            <a:schemeClr val="accent1"/>
          </a:solidFill>
          <a:ln w="25400"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Rounded Rectangle 17"/>
          <p:cNvSpPr/>
          <p:nvPr/>
        </p:nvSpPr>
        <p:spPr bwMode="auto">
          <a:xfrm>
            <a:off x="2209800" y="1283732"/>
            <a:ext cx="6096000" cy="1268968"/>
          </a:xfrm>
          <a:prstGeom prst="roundRect">
            <a:avLst/>
          </a:prstGeom>
          <a:solidFill>
            <a:srgbClr val="FFFF00">
              <a:alpha val="20000"/>
            </a:srgbClr>
          </a:solidFill>
          <a:ln w="25400">
            <a:solidFill>
              <a:srgbClr val="FF0000"/>
            </a:solidFill>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rgbClr val="00030C"/>
              </a:solidFill>
              <a:effectLst/>
              <a:latin typeface="Arial" charset="0"/>
              <a:cs typeface="Times New Roman" pitchFamily="18"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30C"/>
                </a:solidFill>
                <a:effectLst/>
                <a:latin typeface="Arial" charset="0"/>
                <a:cs typeface="Times New Roman" pitchFamily="18" charset="0"/>
              </a:rPr>
              <a:t>Identical</a:t>
            </a:r>
          </a:p>
        </p:txBody>
      </p:sp>
      <p:sp>
        <p:nvSpPr>
          <p:cNvPr id="23" name="TextBox 22"/>
          <p:cNvSpPr txBox="1"/>
          <p:nvPr/>
        </p:nvSpPr>
        <p:spPr>
          <a:xfrm>
            <a:off x="533399" y="6341746"/>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786737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2" presetClass="entr" presetSubtype="4" fill="hold" grpId="0" nodeType="afterEffect">
                                  <p:stCondLst>
                                    <p:cond delay="100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2000"/>
                                  </p:stCondLst>
                                  <p:childTnLst>
                                    <p:set>
                                      <p:cBhvr>
                                        <p:cTn id="16" dur="1" fill="hold">
                                          <p:stCondLst>
                                            <p:cond delay="0"/>
                                          </p:stCondLst>
                                        </p:cTn>
                                        <p:tgtEl>
                                          <p:spTgt spid="1901571">
                                            <p:txEl>
                                              <p:pRg st="0" end="0"/>
                                            </p:txEl>
                                          </p:spTgt>
                                        </p:tgtEl>
                                        <p:attrNameLst>
                                          <p:attrName>style.visibility</p:attrName>
                                        </p:attrNameLst>
                                      </p:cBhvr>
                                      <p:to>
                                        <p:strVal val="visible"/>
                                      </p:to>
                                    </p:set>
                                    <p:animEffect transition="in" filter="fade">
                                      <p:cBhvr>
                                        <p:cTn id="17" dur="1000"/>
                                        <p:tgtEl>
                                          <p:spTgt spid="1901571">
                                            <p:txEl>
                                              <p:pRg st="0" end="0"/>
                                            </p:txEl>
                                          </p:spTgt>
                                        </p:tgtEl>
                                      </p:cBhvr>
                                    </p:animEffect>
                                    <p:anim calcmode="lin" valueType="num">
                                      <p:cBhvr>
                                        <p:cTn id="18" dur="1000" fill="hold"/>
                                        <p:tgtEl>
                                          <p:spTgt spid="1901571">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1901571">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2" presetClass="entr" presetSubtype="0" fill="hold" grpId="0" nodeType="afterEffect">
                                  <p:stCondLst>
                                    <p:cond delay="2000"/>
                                  </p:stCondLst>
                                  <p:childTnLst>
                                    <p:set>
                                      <p:cBhvr>
                                        <p:cTn id="22" dur="1" fill="hold">
                                          <p:stCondLst>
                                            <p:cond delay="0"/>
                                          </p:stCondLst>
                                        </p:cTn>
                                        <p:tgtEl>
                                          <p:spTgt spid="1901571">
                                            <p:txEl>
                                              <p:pRg st="3" end="3"/>
                                            </p:txEl>
                                          </p:spTgt>
                                        </p:tgtEl>
                                        <p:attrNameLst>
                                          <p:attrName>style.visibility</p:attrName>
                                        </p:attrNameLst>
                                      </p:cBhvr>
                                      <p:to>
                                        <p:strVal val="visible"/>
                                      </p:to>
                                    </p:set>
                                    <p:animEffect transition="in" filter="fade">
                                      <p:cBhvr>
                                        <p:cTn id="23" dur="1000"/>
                                        <p:tgtEl>
                                          <p:spTgt spid="1901571">
                                            <p:txEl>
                                              <p:pRg st="3" end="3"/>
                                            </p:txEl>
                                          </p:spTgt>
                                        </p:tgtEl>
                                      </p:cBhvr>
                                    </p:animEffect>
                                    <p:anim calcmode="lin" valueType="num">
                                      <p:cBhvr>
                                        <p:cTn id="24" dur="1000" fill="hold"/>
                                        <p:tgtEl>
                                          <p:spTgt spid="1901571">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1901571">
                                            <p:txEl>
                                              <p:pRg st="3" end="3"/>
                                            </p:txEl>
                                          </p:spTgt>
                                        </p:tgtEl>
                                        <p:attrNameLst>
                                          <p:attrName>ppt_y</p:attrName>
                                        </p:attrNameLst>
                                      </p:cBhvr>
                                      <p:tavLst>
                                        <p:tav tm="0">
                                          <p:val>
                                            <p:strVal val="#ppt_y+.1"/>
                                          </p:val>
                                        </p:tav>
                                        <p:tav tm="100000">
                                          <p:val>
                                            <p:strVal val="#ppt_y"/>
                                          </p:val>
                                        </p:tav>
                                      </p:tavLst>
                                    </p:anim>
                                  </p:childTnLst>
                                </p:cTn>
                              </p:par>
                            </p:childTnLst>
                          </p:cTn>
                        </p:par>
                        <p:par>
                          <p:cTn id="26" fill="hold">
                            <p:stCondLst>
                              <p:cond delay="9000"/>
                            </p:stCondLst>
                            <p:childTnLst>
                              <p:par>
                                <p:cTn id="27" presetID="42" presetClass="entr" presetSubtype="0" fill="hold" grpId="0" nodeType="afterEffect">
                                  <p:stCondLst>
                                    <p:cond delay="2000"/>
                                  </p:stCondLst>
                                  <p:childTnLst>
                                    <p:set>
                                      <p:cBhvr>
                                        <p:cTn id="28" dur="1" fill="hold">
                                          <p:stCondLst>
                                            <p:cond delay="0"/>
                                          </p:stCondLst>
                                        </p:cTn>
                                        <p:tgtEl>
                                          <p:spTgt spid="1901571">
                                            <p:txEl>
                                              <p:pRg st="6" end="6"/>
                                            </p:txEl>
                                          </p:spTgt>
                                        </p:tgtEl>
                                        <p:attrNameLst>
                                          <p:attrName>style.visibility</p:attrName>
                                        </p:attrNameLst>
                                      </p:cBhvr>
                                      <p:to>
                                        <p:strVal val="visible"/>
                                      </p:to>
                                    </p:set>
                                    <p:animEffect transition="in" filter="fade">
                                      <p:cBhvr>
                                        <p:cTn id="29" dur="1000"/>
                                        <p:tgtEl>
                                          <p:spTgt spid="1901571">
                                            <p:txEl>
                                              <p:pRg st="6" end="6"/>
                                            </p:txEl>
                                          </p:spTgt>
                                        </p:tgtEl>
                                      </p:cBhvr>
                                    </p:animEffect>
                                    <p:anim calcmode="lin" valueType="num">
                                      <p:cBhvr>
                                        <p:cTn id="30" dur="1000" fill="hold"/>
                                        <p:tgtEl>
                                          <p:spTgt spid="1901571">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1901571">
                                            <p:txEl>
                                              <p:pRg st="6" end="6"/>
                                            </p:txEl>
                                          </p:spTgt>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2" presetClass="entr" presetSubtype="4" fill="hold" grpId="0" nodeType="afterEffect">
                                  <p:stCondLst>
                                    <p:cond delay="200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par>
                          <p:cTn id="37" fill="hold">
                            <p:stCondLst>
                              <p:cond delay="14500"/>
                            </p:stCondLst>
                            <p:childTnLst>
                              <p:par>
                                <p:cTn id="38" presetID="31" presetClass="entr" presetSubtype="0" fill="hold" grpId="0" nodeType="afterEffect">
                                  <p:stCondLst>
                                    <p:cond delay="2000"/>
                                  </p:stCondLst>
                                  <p:childTnLst>
                                    <p:set>
                                      <p:cBhvr>
                                        <p:cTn id="39" dur="1" fill="hold">
                                          <p:stCondLst>
                                            <p:cond delay="0"/>
                                          </p:stCondLst>
                                        </p:cTn>
                                        <p:tgtEl>
                                          <p:spTgt spid="3"/>
                                        </p:tgtEl>
                                        <p:attrNameLst>
                                          <p:attrName>style.visibility</p:attrName>
                                        </p:attrNameLst>
                                      </p:cBhvr>
                                      <p:to>
                                        <p:strVal val="visible"/>
                                      </p:to>
                                    </p:set>
                                    <p:anim calcmode="lin" valueType="num">
                                      <p:cBhvr>
                                        <p:cTn id="40" dur="1000" fill="hold"/>
                                        <p:tgtEl>
                                          <p:spTgt spid="3"/>
                                        </p:tgtEl>
                                        <p:attrNameLst>
                                          <p:attrName>ppt_w</p:attrName>
                                        </p:attrNameLst>
                                      </p:cBhvr>
                                      <p:tavLst>
                                        <p:tav tm="0">
                                          <p:val>
                                            <p:fltVal val="0"/>
                                          </p:val>
                                        </p:tav>
                                        <p:tav tm="100000">
                                          <p:val>
                                            <p:strVal val="#ppt_w"/>
                                          </p:val>
                                        </p:tav>
                                      </p:tavLst>
                                    </p:anim>
                                    <p:anim calcmode="lin" valueType="num">
                                      <p:cBhvr>
                                        <p:cTn id="41" dur="1000" fill="hold"/>
                                        <p:tgtEl>
                                          <p:spTgt spid="3"/>
                                        </p:tgtEl>
                                        <p:attrNameLst>
                                          <p:attrName>ppt_h</p:attrName>
                                        </p:attrNameLst>
                                      </p:cBhvr>
                                      <p:tavLst>
                                        <p:tav tm="0">
                                          <p:val>
                                            <p:fltVal val="0"/>
                                          </p:val>
                                        </p:tav>
                                        <p:tav tm="100000">
                                          <p:val>
                                            <p:strVal val="#ppt_h"/>
                                          </p:val>
                                        </p:tav>
                                      </p:tavLst>
                                    </p:anim>
                                    <p:anim calcmode="lin" valueType="num">
                                      <p:cBhvr>
                                        <p:cTn id="42" dur="1000" fill="hold"/>
                                        <p:tgtEl>
                                          <p:spTgt spid="3"/>
                                        </p:tgtEl>
                                        <p:attrNameLst>
                                          <p:attrName>style.rotation</p:attrName>
                                        </p:attrNameLst>
                                      </p:cBhvr>
                                      <p:tavLst>
                                        <p:tav tm="0">
                                          <p:val>
                                            <p:fltVal val="90"/>
                                          </p:val>
                                        </p:tav>
                                        <p:tav tm="100000">
                                          <p:val>
                                            <p:fltVal val="0"/>
                                          </p:val>
                                        </p:tav>
                                      </p:tavLst>
                                    </p:anim>
                                    <p:animEffect transition="in" filter="fade">
                                      <p:cBhvr>
                                        <p:cTn id="43" dur="1000"/>
                                        <p:tgtEl>
                                          <p:spTgt spid="3"/>
                                        </p:tgtEl>
                                      </p:cBhvr>
                                    </p:animEffect>
                                  </p:childTnLst>
                                </p:cTn>
                              </p:par>
                            </p:childTnLst>
                          </p:cTn>
                        </p:par>
                        <p:par>
                          <p:cTn id="44" fill="hold">
                            <p:stCondLst>
                              <p:cond delay="17500"/>
                            </p:stCondLst>
                            <p:childTnLst>
                              <p:par>
                                <p:cTn id="45" presetID="53" presetClass="entr" presetSubtype="16" fill="hold" nodeType="afterEffect">
                                  <p:stCondLst>
                                    <p:cond delay="1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childTnLst>
                          </p:cTn>
                        </p:par>
                        <p:par>
                          <p:cTn id="50" fill="hold">
                            <p:stCondLst>
                              <p:cond delay="19000"/>
                            </p:stCondLst>
                            <p:childTnLst>
                              <p:par>
                                <p:cTn id="51" presetID="53" presetClass="entr" presetSubtype="16" fill="hold" nodeType="afterEffect">
                                  <p:stCondLst>
                                    <p:cond delay="100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childTnLst>
                          </p:cTn>
                        </p:par>
                        <p:par>
                          <p:cTn id="56" fill="hold">
                            <p:stCondLst>
                              <p:cond delay="20500"/>
                            </p:stCondLst>
                            <p:childTnLst>
                              <p:par>
                                <p:cTn id="57" presetID="53" presetClass="entr" presetSubtype="16" fill="hold" grpId="0" nodeType="afterEffect">
                                  <p:stCondLst>
                                    <p:cond delay="100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22000"/>
                            </p:stCondLst>
                            <p:childTnLst>
                              <p:par>
                                <p:cTn id="63" presetID="10" presetClass="entr" presetSubtype="0" fill="hold" grpId="0" nodeType="afterEffect">
                                  <p:stCondLst>
                                    <p:cond delay="300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subTnLst>
                                    <p:audio>
                                      <p:cMediaNode>
                                        <p:cTn display="0" masterRel="sameClick">
                                          <p:stCondLst>
                                            <p:cond evt="begin" delay="0">
                                              <p:tn val="63"/>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1571" grpId="0" uiExpand="1" build="p"/>
      <p:bldP spid="2" grpId="0"/>
      <p:bldP spid="6" grpId="0"/>
      <p:bldP spid="3" grpId="0" animBg="1"/>
      <p:bldP spid="4" grpId="0" animBg="1"/>
      <p:bldP spid="18" grpId="0" animBg="1"/>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2594" name="Rectangle 2"/>
          <p:cNvSpPr>
            <a:spLocks noGrp="1" noChangeArrowheads="1"/>
          </p:cNvSpPr>
          <p:nvPr>
            <p:ph type="title"/>
          </p:nvPr>
        </p:nvSpPr>
        <p:spPr/>
        <p:txBody>
          <a:bodyPr/>
          <a:lstStyle/>
          <a:p>
            <a:r>
              <a:rPr lang="en-US" altLang="ja-JP" sz="2800">
                <a:ea typeface="ＭＳ Ｐゴシック" pitchFamily="34" charset="-128"/>
              </a:rPr>
              <a:t>IND780 Q.iMPACT: </a:t>
            </a:r>
            <a:r>
              <a:rPr lang="en-US" sz="2000">
                <a:ea typeface="ＭＳ Ｐゴシック" pitchFamily="34" charset="-128"/>
              </a:rPr>
              <a:t>AIM versus Enhanced AIM - 3</a:t>
            </a:r>
            <a:endParaRPr lang="en-US" sz="2800"/>
          </a:p>
        </p:txBody>
      </p:sp>
      <p:sp>
        <p:nvSpPr>
          <p:cNvPr id="1902595" name="Rectangle 3"/>
          <p:cNvSpPr>
            <a:spLocks noGrp="1" noChangeArrowheads="1"/>
          </p:cNvSpPr>
          <p:nvPr>
            <p:ph type="body" idx="1"/>
          </p:nvPr>
        </p:nvSpPr>
        <p:spPr>
          <a:xfrm>
            <a:off x="231775" y="2698750"/>
            <a:ext cx="1692275" cy="1881188"/>
          </a:xfrm>
        </p:spPr>
        <p:txBody>
          <a:bodyPr/>
          <a:lstStyle/>
          <a:p>
            <a:r>
              <a:rPr lang="en-US" dirty="0"/>
              <a:t>Cyclic Data remains the same -- with some additions.</a:t>
            </a:r>
          </a:p>
        </p:txBody>
      </p:sp>
      <p:pic>
        <p:nvPicPr>
          <p:cNvPr id="1902596" name="Picture 4" descr="AIM Enhanced AIM Compa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4050" y="817563"/>
            <a:ext cx="7219950" cy="59737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28600" y="5955032"/>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23229350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3618" name="Rectangle 2"/>
          <p:cNvSpPr>
            <a:spLocks noGrp="1" noChangeArrowheads="1"/>
          </p:cNvSpPr>
          <p:nvPr>
            <p:ph type="title"/>
          </p:nvPr>
        </p:nvSpPr>
        <p:spPr/>
        <p:txBody>
          <a:bodyPr/>
          <a:lstStyle/>
          <a:p>
            <a:r>
              <a:rPr lang="en-US" altLang="ja-JP" sz="2800">
                <a:ea typeface="ＭＳ Ｐゴシック" pitchFamily="34" charset="-128"/>
              </a:rPr>
              <a:t>IND780 Q.iMPACT: </a:t>
            </a:r>
            <a:r>
              <a:rPr lang="en-US" sz="2000">
                <a:ea typeface="ＭＳ Ｐゴシック" pitchFamily="34" charset="-128"/>
              </a:rPr>
              <a:t>AIM versus Enhanced AIM - 4</a:t>
            </a:r>
          </a:p>
        </p:txBody>
      </p:sp>
      <p:sp>
        <p:nvSpPr>
          <p:cNvPr id="1903619" name="Rectangle 3"/>
          <p:cNvSpPr>
            <a:spLocks noGrp="1" noChangeArrowheads="1"/>
          </p:cNvSpPr>
          <p:nvPr>
            <p:ph type="body" idx="1"/>
          </p:nvPr>
        </p:nvSpPr>
        <p:spPr>
          <a:xfrm>
            <a:off x="2843213" y="5272088"/>
            <a:ext cx="4046537" cy="538162"/>
          </a:xfrm>
        </p:spPr>
        <p:txBody>
          <a:bodyPr/>
          <a:lstStyle/>
          <a:p>
            <a:r>
              <a:rPr lang="en-US" dirty="0"/>
              <a:t>Handshake structure is simplified</a:t>
            </a:r>
          </a:p>
        </p:txBody>
      </p:sp>
      <p:pic>
        <p:nvPicPr>
          <p:cNvPr id="1903621" name="Picture 5" descr="AIM Enhanced AIM Compa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775" y="930275"/>
            <a:ext cx="8682038" cy="434181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800600" y="3794760"/>
            <a:ext cx="3505200" cy="1077218"/>
          </a:xfrm>
          <a:prstGeom prst="rect">
            <a:avLst/>
          </a:prstGeom>
          <a:solidFill>
            <a:srgbClr val="FFFF00"/>
          </a:solidFill>
          <a:ln w="25400">
            <a:solidFill>
              <a:srgbClr val="FF0000"/>
            </a:solidFill>
          </a:ln>
        </p:spPr>
        <p:txBody>
          <a:bodyPr wrap="square" rtlCol="0">
            <a:spAutoFit/>
          </a:bodyPr>
          <a:lstStyle/>
          <a:p>
            <a:r>
              <a:rPr lang="en-US" sz="1600" dirty="0" smtClean="0"/>
              <a:t>In both AIM's, set this bit to 1 to trigger a command that you have already set up with MOV instructions into the ".Command" structure.</a:t>
            </a:r>
            <a:endParaRPr lang="en-US" sz="1600" dirty="0"/>
          </a:p>
        </p:txBody>
      </p:sp>
      <p:sp>
        <p:nvSpPr>
          <p:cNvPr id="3" name="Rounded Rectangle 2"/>
          <p:cNvSpPr/>
          <p:nvPr/>
        </p:nvSpPr>
        <p:spPr bwMode="auto">
          <a:xfrm>
            <a:off x="8526780" y="1747751"/>
            <a:ext cx="228600" cy="207818"/>
          </a:xfrm>
          <a:prstGeom prst="roundRect">
            <a:avLst/>
          </a:prstGeom>
          <a:solidFill>
            <a:srgbClr val="FFFF00">
              <a:alpha val="20000"/>
            </a:srgbClr>
          </a:solidFill>
          <a:ln w="25400">
            <a:solidFill>
              <a:srgbClr val="FF0000"/>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30C"/>
              </a:solidFill>
              <a:effectLst/>
              <a:latin typeface="Arial" charset="0"/>
              <a:cs typeface="Times New Roman" pitchFamily="18" charset="0"/>
            </a:endParaRPr>
          </a:p>
        </p:txBody>
      </p:sp>
      <p:sp>
        <p:nvSpPr>
          <p:cNvPr id="7" name="Rounded Rectangle 6"/>
          <p:cNvSpPr/>
          <p:nvPr/>
        </p:nvSpPr>
        <p:spPr bwMode="auto">
          <a:xfrm>
            <a:off x="3962400" y="1747751"/>
            <a:ext cx="228600" cy="207818"/>
          </a:xfrm>
          <a:prstGeom prst="roundRect">
            <a:avLst/>
          </a:prstGeom>
          <a:solidFill>
            <a:srgbClr val="FFFF00">
              <a:alpha val="20000"/>
            </a:srgbClr>
          </a:solidFill>
          <a:ln w="25400">
            <a:solidFill>
              <a:srgbClr val="FF0000"/>
            </a:solidFill>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30C"/>
              </a:solidFill>
              <a:effectLst/>
              <a:latin typeface="Arial" charset="0"/>
              <a:cs typeface="Times New Roman" pitchFamily="18" charset="0"/>
            </a:endParaRPr>
          </a:p>
        </p:txBody>
      </p:sp>
      <p:cxnSp>
        <p:nvCxnSpPr>
          <p:cNvPr id="5" name="Straight Arrow Connector 4"/>
          <p:cNvCxnSpPr>
            <a:stCxn id="2" idx="0"/>
          </p:cNvCxnSpPr>
          <p:nvPr/>
        </p:nvCxnSpPr>
        <p:spPr bwMode="auto">
          <a:xfrm flipH="1" flipV="1">
            <a:off x="4191000" y="1955570"/>
            <a:ext cx="2362200" cy="1839190"/>
          </a:xfrm>
          <a:prstGeom prst="straightConnector1">
            <a:avLst/>
          </a:prstGeom>
          <a:solidFill>
            <a:schemeClr val="accent1"/>
          </a:solidFill>
          <a:ln w="25400"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p:cNvCxnSpPr/>
          <p:nvPr/>
        </p:nvCxnSpPr>
        <p:spPr bwMode="auto">
          <a:xfrm flipV="1">
            <a:off x="6553200" y="1955569"/>
            <a:ext cx="1973580" cy="1839191"/>
          </a:xfrm>
          <a:prstGeom prst="straightConnector1">
            <a:avLst/>
          </a:prstGeom>
          <a:solidFill>
            <a:schemeClr val="accent1"/>
          </a:solidFill>
          <a:ln w="25400"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TextBox 13"/>
          <p:cNvSpPr txBox="1"/>
          <p:nvPr/>
        </p:nvSpPr>
        <p:spPr>
          <a:xfrm>
            <a:off x="2381547" y="5791200"/>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6807336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20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3000"/>
                            </p:stCondLst>
                            <p:childTnLst>
                              <p:par>
                                <p:cTn id="12" presetID="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par>
                          <p:cTn id="16" fill="hold">
                            <p:stCondLst>
                              <p:cond delay="3500"/>
                            </p:stCondLst>
                            <p:childTnLst>
                              <p:par>
                                <p:cTn id="17" presetID="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par>
                          <p:cTn id="21" fill="hold">
                            <p:stCondLst>
                              <p:cond delay="4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5000"/>
                            </p:stCondLst>
                            <p:childTnLst>
                              <p:par>
                                <p:cTn id="28" presetID="42" presetClass="entr" presetSubtype="0"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par>
                          <p:cTn id="33" fill="hold">
                            <p:stCondLst>
                              <p:cond delay="6000"/>
                            </p:stCondLst>
                            <p:childTnLst>
                              <p:par>
                                <p:cTn id="34" presetID="10" presetClass="entr" presetSubtype="0" fill="hold" grpId="0" nodeType="afterEffect">
                                  <p:stCondLst>
                                    <p:cond delay="500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subTnLst>
                                    <p:audio>
                                      <p:cMediaNode>
                                        <p:cTn display="0" masterRel="sameClick">
                                          <p:stCondLst>
                                            <p:cond evt="begin" delay="0">
                                              <p:tn val="34"/>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How to Trigger a Feed</a:t>
            </a:r>
            <a:endParaRPr lang="en-US" dirty="0"/>
          </a:p>
        </p:txBody>
      </p:sp>
      <p:sp>
        <p:nvSpPr>
          <p:cNvPr id="5" name="TextBox 4"/>
          <p:cNvSpPr txBox="1"/>
          <p:nvPr/>
        </p:nvSpPr>
        <p:spPr>
          <a:xfrm>
            <a:off x="2381546" y="6324600"/>
            <a:ext cx="4838105" cy="381000"/>
          </a:xfrm>
          <a:prstGeom prst="rect">
            <a:avLst/>
          </a:prstGeom>
          <a:noFill/>
        </p:spPr>
        <p:txBody>
          <a:bodyPr wrap="square" rtlCol="0">
            <a:spAutoFit/>
          </a:bodyPr>
          <a:lstStyle/>
          <a:p>
            <a:r>
              <a:rPr lang="en-US" dirty="0" smtClean="0"/>
              <a:t>Press Space Bar When Ready to Continue</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339481"/>
            <a:ext cx="4876800" cy="4905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7" name="Group 46"/>
          <p:cNvGrpSpPr/>
          <p:nvPr/>
        </p:nvGrpSpPr>
        <p:grpSpPr>
          <a:xfrm>
            <a:off x="2628900" y="1447800"/>
            <a:ext cx="6195060" cy="685800"/>
            <a:chOff x="2628900" y="1447800"/>
            <a:chExt cx="6195060" cy="685800"/>
          </a:xfrm>
        </p:grpSpPr>
        <p:sp>
          <p:nvSpPr>
            <p:cNvPr id="3" name="Rounded Rectangle 2"/>
            <p:cNvSpPr/>
            <p:nvPr/>
          </p:nvSpPr>
          <p:spPr>
            <a:xfrm>
              <a:off x="2628900" y="2047875"/>
              <a:ext cx="266700" cy="85725"/>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775960" y="1447800"/>
              <a:ext cx="3048000" cy="307777"/>
            </a:xfrm>
            <a:prstGeom prst="rect">
              <a:avLst/>
            </a:prstGeom>
            <a:solidFill>
              <a:srgbClr val="FFFF00"/>
            </a:solidFill>
            <a:ln w="25400">
              <a:solidFill>
                <a:srgbClr val="FF0000"/>
              </a:solidFill>
            </a:ln>
          </p:spPr>
          <p:txBody>
            <a:bodyPr wrap="square" rtlCol="0">
              <a:spAutoFit/>
            </a:bodyPr>
            <a:lstStyle/>
            <a:p>
              <a:r>
                <a:rPr lang="en-US" sz="1400" dirty="0" smtClean="0"/>
                <a:t>Write the Material Path</a:t>
              </a:r>
              <a:endParaRPr lang="en-US" sz="1400" dirty="0"/>
            </a:p>
          </p:txBody>
        </p:sp>
        <p:cxnSp>
          <p:nvCxnSpPr>
            <p:cNvPr id="24" name="Straight Connector 23"/>
            <p:cNvCxnSpPr>
              <a:stCxn id="6" idx="1"/>
              <a:endCxn id="3" idx="3"/>
            </p:cNvCxnSpPr>
            <p:nvPr/>
          </p:nvCxnSpPr>
          <p:spPr>
            <a:xfrm flipH="1">
              <a:off x="2895600" y="1601689"/>
              <a:ext cx="2880360" cy="48904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2628900" y="1897915"/>
            <a:ext cx="6202680" cy="345222"/>
            <a:chOff x="2628900" y="1897915"/>
            <a:chExt cx="6202680" cy="345222"/>
          </a:xfrm>
        </p:grpSpPr>
        <p:sp>
          <p:nvSpPr>
            <p:cNvPr id="7" name="Rounded Rectangle 6"/>
            <p:cNvSpPr/>
            <p:nvPr/>
          </p:nvSpPr>
          <p:spPr>
            <a:xfrm>
              <a:off x="2628900" y="2157412"/>
              <a:ext cx="266700" cy="85725"/>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5783580" y="1897915"/>
              <a:ext cx="3048000" cy="307777"/>
            </a:xfrm>
            <a:prstGeom prst="rect">
              <a:avLst/>
            </a:prstGeom>
            <a:solidFill>
              <a:srgbClr val="FFFF00"/>
            </a:solidFill>
            <a:ln w="25400">
              <a:solidFill>
                <a:srgbClr val="FF0000"/>
              </a:solidFill>
            </a:ln>
          </p:spPr>
          <p:txBody>
            <a:bodyPr wrap="square" rtlCol="0">
              <a:spAutoFit/>
            </a:bodyPr>
            <a:lstStyle/>
            <a:p>
              <a:r>
                <a:rPr lang="en-US" sz="1400" dirty="0" smtClean="0"/>
                <a:t>Write the Command Number</a:t>
              </a:r>
              <a:endParaRPr lang="en-US" sz="1400" dirty="0"/>
            </a:p>
          </p:txBody>
        </p:sp>
        <p:cxnSp>
          <p:nvCxnSpPr>
            <p:cNvPr id="26" name="Straight Connector 25"/>
            <p:cNvCxnSpPr>
              <a:stCxn id="17" idx="1"/>
            </p:cNvCxnSpPr>
            <p:nvPr/>
          </p:nvCxnSpPr>
          <p:spPr>
            <a:xfrm flipH="1">
              <a:off x="2903220" y="2051804"/>
              <a:ext cx="2880360" cy="14847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9" name="Group 48"/>
          <p:cNvGrpSpPr/>
          <p:nvPr/>
        </p:nvGrpSpPr>
        <p:grpSpPr>
          <a:xfrm>
            <a:off x="2628900" y="2265043"/>
            <a:ext cx="6210300" cy="523220"/>
            <a:chOff x="2628900" y="2265043"/>
            <a:chExt cx="6210300" cy="523220"/>
          </a:xfrm>
        </p:grpSpPr>
        <p:sp>
          <p:nvSpPr>
            <p:cNvPr id="8" name="Rounded Rectangle 7"/>
            <p:cNvSpPr/>
            <p:nvPr/>
          </p:nvSpPr>
          <p:spPr>
            <a:xfrm>
              <a:off x="2628900" y="2265043"/>
              <a:ext cx="266700" cy="203837"/>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5791200" y="2265043"/>
              <a:ext cx="3048000" cy="523220"/>
            </a:xfrm>
            <a:prstGeom prst="rect">
              <a:avLst/>
            </a:prstGeom>
            <a:solidFill>
              <a:srgbClr val="FFFF00"/>
            </a:solidFill>
            <a:ln w="25400">
              <a:solidFill>
                <a:srgbClr val="FF0000"/>
              </a:solidFill>
            </a:ln>
          </p:spPr>
          <p:txBody>
            <a:bodyPr wrap="square" rtlCol="0">
              <a:spAutoFit/>
            </a:bodyPr>
            <a:lstStyle/>
            <a:p>
              <a:r>
                <a:rPr lang="en-US" sz="1400" dirty="0" smtClean="0"/>
                <a:t>Leave the Group and Overlap numbers set to zero (non-overlap)</a:t>
              </a:r>
              <a:endParaRPr lang="en-US" sz="1400" dirty="0"/>
            </a:p>
          </p:txBody>
        </p:sp>
        <p:cxnSp>
          <p:nvCxnSpPr>
            <p:cNvPr id="29" name="Straight Connector 28"/>
            <p:cNvCxnSpPr>
              <a:stCxn id="18" idx="1"/>
              <a:endCxn id="8" idx="3"/>
            </p:cNvCxnSpPr>
            <p:nvPr/>
          </p:nvCxnSpPr>
          <p:spPr>
            <a:xfrm flipH="1" flipV="1">
              <a:off x="2895600" y="2366962"/>
              <a:ext cx="2895600" cy="159691"/>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0" name="Group 49"/>
          <p:cNvGrpSpPr/>
          <p:nvPr/>
        </p:nvGrpSpPr>
        <p:grpSpPr>
          <a:xfrm>
            <a:off x="2628900" y="2598420"/>
            <a:ext cx="6210300" cy="619243"/>
            <a:chOff x="2628900" y="2598420"/>
            <a:chExt cx="6210300" cy="619243"/>
          </a:xfrm>
        </p:grpSpPr>
        <p:sp>
          <p:nvSpPr>
            <p:cNvPr id="9" name="Rounded Rectangle 8"/>
            <p:cNvSpPr/>
            <p:nvPr/>
          </p:nvSpPr>
          <p:spPr>
            <a:xfrm>
              <a:off x="2628900" y="2598420"/>
              <a:ext cx="266700" cy="85725"/>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5791200" y="2909886"/>
              <a:ext cx="3048000" cy="307777"/>
            </a:xfrm>
            <a:prstGeom prst="rect">
              <a:avLst/>
            </a:prstGeom>
            <a:solidFill>
              <a:srgbClr val="FFFF00"/>
            </a:solidFill>
            <a:ln w="25400">
              <a:solidFill>
                <a:srgbClr val="FF0000"/>
              </a:solidFill>
            </a:ln>
          </p:spPr>
          <p:txBody>
            <a:bodyPr wrap="square" rtlCol="0">
              <a:spAutoFit/>
            </a:bodyPr>
            <a:lstStyle/>
            <a:p>
              <a:r>
                <a:rPr lang="en-US" sz="1400" dirty="0" smtClean="0"/>
                <a:t>Write the Target Weight</a:t>
              </a:r>
              <a:endParaRPr lang="en-US" sz="1400" dirty="0"/>
            </a:p>
          </p:txBody>
        </p:sp>
        <p:cxnSp>
          <p:nvCxnSpPr>
            <p:cNvPr id="32" name="Straight Connector 31"/>
            <p:cNvCxnSpPr>
              <a:stCxn id="19" idx="1"/>
              <a:endCxn id="9" idx="3"/>
            </p:cNvCxnSpPr>
            <p:nvPr/>
          </p:nvCxnSpPr>
          <p:spPr>
            <a:xfrm flipH="1" flipV="1">
              <a:off x="2895600" y="2641283"/>
              <a:ext cx="2895600" cy="4224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2" name="Group 51"/>
          <p:cNvGrpSpPr/>
          <p:nvPr/>
        </p:nvGrpSpPr>
        <p:grpSpPr>
          <a:xfrm>
            <a:off x="2628900" y="2705100"/>
            <a:ext cx="6202680" cy="916423"/>
            <a:chOff x="2628900" y="2705100"/>
            <a:chExt cx="6202680" cy="916423"/>
          </a:xfrm>
        </p:grpSpPr>
        <p:sp>
          <p:nvSpPr>
            <p:cNvPr id="10" name="Rounded Rectangle 9"/>
            <p:cNvSpPr/>
            <p:nvPr/>
          </p:nvSpPr>
          <p:spPr>
            <a:xfrm>
              <a:off x="2628900" y="2705100"/>
              <a:ext cx="266700" cy="19050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5783580" y="3313746"/>
              <a:ext cx="3048000" cy="307777"/>
            </a:xfrm>
            <a:prstGeom prst="rect">
              <a:avLst/>
            </a:prstGeom>
            <a:solidFill>
              <a:srgbClr val="FFFF00"/>
            </a:solidFill>
            <a:ln w="25400">
              <a:solidFill>
                <a:srgbClr val="FF0000"/>
              </a:solidFill>
            </a:ln>
          </p:spPr>
          <p:txBody>
            <a:bodyPr wrap="square" rtlCol="0">
              <a:spAutoFit/>
            </a:bodyPr>
            <a:lstStyle/>
            <a:p>
              <a:r>
                <a:rPr lang="en-US" sz="1400" dirty="0" smtClean="0"/>
                <a:t>Write the + and - Tolerances</a:t>
              </a:r>
              <a:endParaRPr lang="en-US" sz="1400" dirty="0"/>
            </a:p>
          </p:txBody>
        </p:sp>
        <p:cxnSp>
          <p:nvCxnSpPr>
            <p:cNvPr id="35" name="Straight Connector 34"/>
            <p:cNvCxnSpPr>
              <a:stCxn id="20" idx="1"/>
              <a:endCxn id="10" idx="3"/>
            </p:cNvCxnSpPr>
            <p:nvPr/>
          </p:nvCxnSpPr>
          <p:spPr>
            <a:xfrm flipH="1" flipV="1">
              <a:off x="2895600" y="2800350"/>
              <a:ext cx="2887980" cy="66728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2613660" y="4657605"/>
            <a:ext cx="6301740" cy="307777"/>
            <a:chOff x="2613660" y="4657605"/>
            <a:chExt cx="6301740" cy="307777"/>
          </a:xfrm>
        </p:grpSpPr>
        <p:sp>
          <p:nvSpPr>
            <p:cNvPr id="12" name="Rounded Rectangle 11"/>
            <p:cNvSpPr/>
            <p:nvPr/>
          </p:nvSpPr>
          <p:spPr>
            <a:xfrm>
              <a:off x="2613660" y="4813935"/>
              <a:ext cx="266700" cy="85725"/>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5791200" y="4657605"/>
              <a:ext cx="3124200" cy="307777"/>
            </a:xfrm>
            <a:prstGeom prst="rect">
              <a:avLst/>
            </a:prstGeom>
            <a:solidFill>
              <a:srgbClr val="FFFF00"/>
            </a:solidFill>
            <a:ln w="25400">
              <a:solidFill>
                <a:srgbClr val="FF0000"/>
              </a:solidFill>
            </a:ln>
          </p:spPr>
          <p:txBody>
            <a:bodyPr wrap="square" rtlCol="0">
              <a:spAutoFit/>
            </a:bodyPr>
            <a:lstStyle/>
            <a:p>
              <a:r>
                <a:rPr lang="en-US" sz="1400" dirty="0" smtClean="0"/>
                <a:t>Latch the </a:t>
              </a:r>
              <a:r>
                <a:rPr lang="en-US" sz="1400" dirty="0" err="1" smtClean="0"/>
                <a:t>CDReady</a:t>
              </a:r>
              <a:r>
                <a:rPr lang="en-US" sz="1400" dirty="0" smtClean="0"/>
                <a:t> bit (Send Command)</a:t>
              </a:r>
              <a:endParaRPr lang="en-US" sz="1400" dirty="0"/>
            </a:p>
          </p:txBody>
        </p:sp>
        <p:cxnSp>
          <p:nvCxnSpPr>
            <p:cNvPr id="38" name="Straight Connector 37"/>
            <p:cNvCxnSpPr>
              <a:stCxn id="21" idx="1"/>
            </p:cNvCxnSpPr>
            <p:nvPr/>
          </p:nvCxnSpPr>
          <p:spPr>
            <a:xfrm flipH="1">
              <a:off x="2903220" y="4811494"/>
              <a:ext cx="2887980" cy="5292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4" name="Group 53"/>
          <p:cNvGrpSpPr/>
          <p:nvPr/>
        </p:nvGrpSpPr>
        <p:grpSpPr>
          <a:xfrm>
            <a:off x="2628900" y="3706705"/>
            <a:ext cx="6278880" cy="566082"/>
            <a:chOff x="2628900" y="3706705"/>
            <a:chExt cx="6278880" cy="566082"/>
          </a:xfrm>
        </p:grpSpPr>
        <p:sp>
          <p:nvSpPr>
            <p:cNvPr id="14" name="Rounded Rectangle 13"/>
            <p:cNvSpPr/>
            <p:nvPr/>
          </p:nvSpPr>
          <p:spPr>
            <a:xfrm>
              <a:off x="2628900" y="3706705"/>
              <a:ext cx="266700" cy="217595"/>
            </a:xfrm>
            <a:prstGeom prst="roundRect">
              <a:avLst/>
            </a:prstGeom>
            <a:solidFill>
              <a:srgbClr val="FFFF00">
                <a:alpha val="20000"/>
              </a:srgb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5783580" y="3749567"/>
              <a:ext cx="3124200" cy="523220"/>
            </a:xfrm>
            <a:prstGeom prst="rect">
              <a:avLst/>
            </a:prstGeom>
            <a:solidFill>
              <a:srgbClr val="66FFFF"/>
            </a:solidFill>
            <a:ln w="25400">
              <a:solidFill>
                <a:srgbClr val="0070C0"/>
              </a:solidFill>
            </a:ln>
          </p:spPr>
          <p:txBody>
            <a:bodyPr wrap="square" rtlCol="0">
              <a:spAutoFit/>
            </a:bodyPr>
            <a:lstStyle/>
            <a:p>
              <a:r>
                <a:rPr lang="en-US" sz="1400" dirty="0" smtClean="0"/>
                <a:t>Monitor the Command and Transfer Status words.</a:t>
              </a:r>
              <a:endParaRPr lang="en-US" sz="1400" dirty="0"/>
            </a:p>
          </p:txBody>
        </p:sp>
        <p:cxnSp>
          <p:nvCxnSpPr>
            <p:cNvPr id="41" name="Straight Connector 40"/>
            <p:cNvCxnSpPr>
              <a:stCxn id="22" idx="1"/>
              <a:endCxn id="14" idx="3"/>
            </p:cNvCxnSpPr>
            <p:nvPr/>
          </p:nvCxnSpPr>
          <p:spPr>
            <a:xfrm flipH="1" flipV="1">
              <a:off x="2895600" y="3815503"/>
              <a:ext cx="2887980" cy="195674"/>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a:off x="2613660" y="4922520"/>
            <a:ext cx="6301740" cy="398792"/>
            <a:chOff x="2613660" y="4922520"/>
            <a:chExt cx="6301740" cy="398792"/>
          </a:xfrm>
        </p:grpSpPr>
        <p:sp>
          <p:nvSpPr>
            <p:cNvPr id="13" name="Rounded Rectangle 12"/>
            <p:cNvSpPr/>
            <p:nvPr/>
          </p:nvSpPr>
          <p:spPr>
            <a:xfrm>
              <a:off x="2613660" y="4922520"/>
              <a:ext cx="266700" cy="85725"/>
            </a:xfrm>
            <a:prstGeom prst="roundRect">
              <a:avLst/>
            </a:prstGeom>
            <a:solidFill>
              <a:srgbClr val="FFFF00">
                <a:alpha val="20000"/>
              </a:srgb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5791200" y="5013535"/>
              <a:ext cx="3124200" cy="307777"/>
            </a:xfrm>
            <a:prstGeom prst="rect">
              <a:avLst/>
            </a:prstGeom>
            <a:solidFill>
              <a:srgbClr val="66FFFF"/>
            </a:solidFill>
            <a:ln w="25400">
              <a:solidFill>
                <a:srgbClr val="0070C0"/>
              </a:solidFill>
            </a:ln>
          </p:spPr>
          <p:txBody>
            <a:bodyPr wrap="square" rtlCol="0">
              <a:spAutoFit/>
            </a:bodyPr>
            <a:lstStyle/>
            <a:p>
              <a:r>
                <a:rPr lang="en-US" sz="1400" dirty="0" smtClean="0"/>
                <a:t>Monitor the Feed Complete bit</a:t>
              </a:r>
              <a:endParaRPr lang="en-US" sz="1400" dirty="0"/>
            </a:p>
          </p:txBody>
        </p:sp>
        <p:cxnSp>
          <p:nvCxnSpPr>
            <p:cNvPr id="45" name="Straight Connector 44"/>
            <p:cNvCxnSpPr>
              <a:stCxn id="23" idx="1"/>
              <a:endCxn id="13" idx="3"/>
            </p:cNvCxnSpPr>
            <p:nvPr/>
          </p:nvCxnSpPr>
          <p:spPr>
            <a:xfrm flipH="1" flipV="1">
              <a:off x="2880360" y="4965383"/>
              <a:ext cx="2910840" cy="202041"/>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152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1500"/>
                            </p:stCondLst>
                            <p:childTnLst>
                              <p:par>
                                <p:cTn id="9" presetID="10" presetClass="entr" presetSubtype="0" fill="hold" nodeType="afterEffect">
                                  <p:stCondLst>
                                    <p:cond delay="300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5000"/>
                            </p:stCondLst>
                            <p:childTnLst>
                              <p:par>
                                <p:cTn id="13" presetID="10" presetClass="entr" presetSubtype="0" fill="hold" nodeType="afterEffect">
                                  <p:stCondLst>
                                    <p:cond delay="300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childTnLst>
                                </p:cTn>
                              </p:par>
                            </p:childTnLst>
                          </p:cTn>
                        </p:par>
                        <p:par>
                          <p:cTn id="16" fill="hold">
                            <p:stCondLst>
                              <p:cond delay="8500"/>
                            </p:stCondLst>
                            <p:childTnLst>
                              <p:par>
                                <p:cTn id="17" presetID="10" presetClass="entr" presetSubtype="0" fill="hold" nodeType="afterEffect">
                                  <p:stCondLst>
                                    <p:cond delay="500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childTnLst>
                                </p:cTn>
                              </p:par>
                            </p:childTnLst>
                          </p:cTn>
                        </p:par>
                        <p:par>
                          <p:cTn id="20" fill="hold">
                            <p:stCondLst>
                              <p:cond delay="14000"/>
                            </p:stCondLst>
                            <p:childTnLst>
                              <p:par>
                                <p:cTn id="21" presetID="10" presetClass="entr" presetSubtype="0" fill="hold" nodeType="afterEffect">
                                  <p:stCondLst>
                                    <p:cond delay="300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childTnLst>
                          </p:cTn>
                        </p:par>
                        <p:par>
                          <p:cTn id="24" fill="hold">
                            <p:stCondLst>
                              <p:cond delay="17500"/>
                            </p:stCondLst>
                            <p:childTnLst>
                              <p:par>
                                <p:cTn id="25" presetID="10" presetClass="entr" presetSubtype="0" fill="hold" nodeType="afterEffect">
                                  <p:stCondLst>
                                    <p:cond delay="300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500"/>
                                        <p:tgtEl>
                                          <p:spTgt spid="53"/>
                                        </p:tgtEl>
                                      </p:cBhvr>
                                    </p:animEffect>
                                  </p:childTnLst>
                                </p:cTn>
                              </p:par>
                            </p:childTnLst>
                          </p:cTn>
                        </p:par>
                        <p:par>
                          <p:cTn id="28" fill="hold">
                            <p:stCondLst>
                              <p:cond delay="21000"/>
                            </p:stCondLst>
                            <p:childTnLst>
                              <p:par>
                                <p:cTn id="29" presetID="2" presetClass="entr" presetSubtype="4" fill="hold" nodeType="afterEffect">
                                  <p:stCondLst>
                                    <p:cond delay="500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childTnLst>
                          </p:cTn>
                        </p:par>
                        <p:par>
                          <p:cTn id="33" fill="hold">
                            <p:stCondLst>
                              <p:cond delay="26500"/>
                            </p:stCondLst>
                            <p:childTnLst>
                              <p:par>
                                <p:cTn id="34" presetID="2" presetClass="entr" presetSubtype="4" fill="hold" nodeType="afterEffect">
                                  <p:stCondLst>
                                    <p:cond delay="300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ppt_x"/>
                                          </p:val>
                                        </p:tav>
                                        <p:tav tm="100000">
                                          <p:val>
                                            <p:strVal val="#ppt_x"/>
                                          </p:val>
                                        </p:tav>
                                      </p:tavLst>
                                    </p:anim>
                                    <p:anim calcmode="lin" valueType="num">
                                      <p:cBhvr additive="base">
                                        <p:cTn id="37" dur="500" fill="hold"/>
                                        <p:tgtEl>
                                          <p:spTgt spid="55"/>
                                        </p:tgtEl>
                                        <p:attrNameLst>
                                          <p:attrName>ppt_y</p:attrName>
                                        </p:attrNameLst>
                                      </p:cBhvr>
                                      <p:tavLst>
                                        <p:tav tm="0">
                                          <p:val>
                                            <p:strVal val="1+#ppt_h/2"/>
                                          </p:val>
                                        </p:tav>
                                        <p:tav tm="100000">
                                          <p:val>
                                            <p:strVal val="#ppt_y"/>
                                          </p:val>
                                        </p:tav>
                                      </p:tavLst>
                                    </p:anim>
                                  </p:childTnLst>
                                </p:cTn>
                              </p:par>
                            </p:childTnLst>
                          </p:cTn>
                        </p:par>
                        <p:par>
                          <p:cTn id="38" fill="hold">
                            <p:stCondLst>
                              <p:cond delay="300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subTnLst>
                                    <p:audio>
                                      <p:cMediaNode>
                                        <p:cTn display="0" masterRel="sameClick">
                                          <p:stCondLst>
                                            <p:cond evt="begin" delay="0">
                                              <p:tn val="39"/>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Feed Start Logic</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905000"/>
            <a:ext cx="8257154"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38200" y="4419600"/>
            <a:ext cx="7391400" cy="584775"/>
          </a:xfrm>
          <a:prstGeom prst="rect">
            <a:avLst/>
          </a:prstGeom>
          <a:solidFill>
            <a:srgbClr val="FFFF99"/>
          </a:solidFill>
          <a:ln w="25400">
            <a:solidFill>
              <a:srgbClr val="FF0000"/>
            </a:solidFill>
          </a:ln>
        </p:spPr>
        <p:txBody>
          <a:bodyPr wrap="square" rtlCol="0">
            <a:spAutoFit/>
          </a:bodyPr>
          <a:lstStyle/>
          <a:p>
            <a:r>
              <a:rPr lang="en-US" sz="1600" dirty="0" smtClean="0"/>
              <a:t>Note how the logic is set up to execute the rung only once.  A one-shot could also be used for this purpose.</a:t>
            </a:r>
            <a:endParaRPr lang="en-US" sz="1600" dirty="0"/>
          </a:p>
        </p:txBody>
      </p:sp>
      <p:grpSp>
        <p:nvGrpSpPr>
          <p:cNvPr id="14" name="Group 13"/>
          <p:cNvGrpSpPr/>
          <p:nvPr/>
        </p:nvGrpSpPr>
        <p:grpSpPr>
          <a:xfrm>
            <a:off x="685800" y="2057400"/>
            <a:ext cx="7589520" cy="2362200"/>
            <a:chOff x="685800" y="2057400"/>
            <a:chExt cx="7589520" cy="2362200"/>
          </a:xfrm>
        </p:grpSpPr>
        <p:sp>
          <p:nvSpPr>
            <p:cNvPr id="6" name="Rounded Rectangle 5"/>
            <p:cNvSpPr/>
            <p:nvPr/>
          </p:nvSpPr>
          <p:spPr>
            <a:xfrm>
              <a:off x="685800" y="2057400"/>
              <a:ext cx="838200" cy="91440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7513320" y="2895600"/>
              <a:ext cx="762000" cy="68580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p:cNvCxnSpPr>
              <a:stCxn id="5" idx="0"/>
            </p:cNvCxnSpPr>
            <p:nvPr/>
          </p:nvCxnSpPr>
          <p:spPr>
            <a:xfrm flipH="1" flipV="1">
              <a:off x="1524000" y="2895600"/>
              <a:ext cx="3009900" cy="15240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5" idx="0"/>
            </p:cNvCxnSpPr>
            <p:nvPr/>
          </p:nvCxnSpPr>
          <p:spPr>
            <a:xfrm flipV="1">
              <a:off x="4533900" y="3505200"/>
              <a:ext cx="2979420" cy="9144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16" name="TextBox 15"/>
          <p:cNvSpPr txBox="1"/>
          <p:nvPr/>
        </p:nvSpPr>
        <p:spPr>
          <a:xfrm>
            <a:off x="2358686" y="5410200"/>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289013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3500"/>
                            </p:stCondLst>
                            <p:childTnLst>
                              <p:par>
                                <p:cTn id="9" presetID="2" presetClass="entr" presetSubtype="4" fill="hold" nodeType="afterEffect">
                                  <p:stCondLst>
                                    <p:cond delay="3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7000"/>
                            </p:stCondLst>
                            <p:childTnLst>
                              <p:par>
                                <p:cTn id="14" presetID="10" presetClass="entr" presetSubtype="0"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981200"/>
            <a:ext cx="8039100" cy="283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t>Sample Feed Monitoring Logic</a:t>
            </a:r>
            <a:endParaRPr lang="en-US" dirty="0"/>
          </a:p>
        </p:txBody>
      </p:sp>
      <p:grpSp>
        <p:nvGrpSpPr>
          <p:cNvPr id="17" name="Group 16"/>
          <p:cNvGrpSpPr/>
          <p:nvPr/>
        </p:nvGrpSpPr>
        <p:grpSpPr>
          <a:xfrm>
            <a:off x="762000" y="1219200"/>
            <a:ext cx="7429500" cy="1737360"/>
            <a:chOff x="762000" y="1219200"/>
            <a:chExt cx="7429500" cy="1737360"/>
          </a:xfrm>
        </p:grpSpPr>
        <p:sp>
          <p:nvSpPr>
            <p:cNvPr id="5" name="TextBox 4"/>
            <p:cNvSpPr txBox="1"/>
            <p:nvPr/>
          </p:nvSpPr>
          <p:spPr>
            <a:xfrm>
              <a:off x="762000" y="1219200"/>
              <a:ext cx="7391400" cy="584775"/>
            </a:xfrm>
            <a:prstGeom prst="rect">
              <a:avLst/>
            </a:prstGeom>
            <a:solidFill>
              <a:srgbClr val="FFFF99"/>
            </a:solidFill>
            <a:ln w="25400">
              <a:solidFill>
                <a:srgbClr val="FF0000"/>
              </a:solidFill>
            </a:ln>
          </p:spPr>
          <p:txBody>
            <a:bodyPr wrap="square" rtlCol="0">
              <a:spAutoFit/>
            </a:bodyPr>
            <a:lstStyle/>
            <a:p>
              <a:pPr algn="ctr"/>
              <a:r>
                <a:rPr lang="en-US" sz="1600" dirty="0" smtClean="0"/>
                <a:t>After the feed is triggered, wait a short time to allow the feed to start before monitoring its progress.</a:t>
              </a:r>
              <a:endParaRPr lang="en-US" sz="1600" dirty="0"/>
            </a:p>
          </p:txBody>
        </p:sp>
        <p:sp>
          <p:nvSpPr>
            <p:cNvPr id="4" name="Rounded Rectangle 3"/>
            <p:cNvSpPr/>
            <p:nvPr/>
          </p:nvSpPr>
          <p:spPr>
            <a:xfrm>
              <a:off x="6858000" y="1981200"/>
              <a:ext cx="1333500" cy="97536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5" idx="2"/>
              <a:endCxn id="4" idx="1"/>
            </p:cNvCxnSpPr>
            <p:nvPr/>
          </p:nvCxnSpPr>
          <p:spPr>
            <a:xfrm>
              <a:off x="4457700" y="1803975"/>
              <a:ext cx="2400300" cy="66490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982980" y="2988855"/>
            <a:ext cx="2750820" cy="1354545"/>
            <a:chOff x="982980" y="2988855"/>
            <a:chExt cx="2750820" cy="1354545"/>
          </a:xfrm>
        </p:grpSpPr>
        <p:sp>
          <p:nvSpPr>
            <p:cNvPr id="12" name="Rounded Rectangle 11"/>
            <p:cNvSpPr/>
            <p:nvPr/>
          </p:nvSpPr>
          <p:spPr>
            <a:xfrm>
              <a:off x="1562100" y="3962400"/>
              <a:ext cx="1066800" cy="381000"/>
            </a:xfrm>
            <a:prstGeom prst="roundRect">
              <a:avLst/>
            </a:prstGeom>
            <a:solidFill>
              <a:srgbClr val="FFFF00">
                <a:alpha val="20000"/>
              </a:srgb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82980" y="2988855"/>
              <a:ext cx="2750820" cy="584775"/>
            </a:xfrm>
            <a:prstGeom prst="rect">
              <a:avLst/>
            </a:prstGeom>
            <a:solidFill>
              <a:srgbClr val="66FFFF"/>
            </a:solidFill>
            <a:ln w="25400">
              <a:solidFill>
                <a:srgbClr val="0070C0"/>
              </a:solidFill>
            </a:ln>
          </p:spPr>
          <p:txBody>
            <a:bodyPr wrap="square" rtlCol="0">
              <a:spAutoFit/>
            </a:bodyPr>
            <a:lstStyle/>
            <a:p>
              <a:pPr algn="ctr"/>
              <a:r>
                <a:rPr lang="en-US" sz="1600" dirty="0" smtClean="0"/>
                <a:t>Wait for the feed to be flagged as being complete</a:t>
              </a:r>
              <a:endParaRPr lang="en-US" sz="1600" dirty="0"/>
            </a:p>
          </p:txBody>
        </p:sp>
        <p:cxnSp>
          <p:nvCxnSpPr>
            <p:cNvPr id="13" name="Straight Arrow Connector 12"/>
            <p:cNvCxnSpPr>
              <a:stCxn id="8" idx="2"/>
              <a:endCxn id="12" idx="0"/>
            </p:cNvCxnSpPr>
            <p:nvPr/>
          </p:nvCxnSpPr>
          <p:spPr>
            <a:xfrm flipH="1">
              <a:off x="2095500" y="3573630"/>
              <a:ext cx="262890" cy="38877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800100" y="4038600"/>
            <a:ext cx="7391400" cy="1176754"/>
            <a:chOff x="800100" y="4038600"/>
            <a:chExt cx="7391400" cy="1176754"/>
          </a:xfrm>
        </p:grpSpPr>
        <p:sp>
          <p:nvSpPr>
            <p:cNvPr id="10" name="Rounded Rectangle 9"/>
            <p:cNvSpPr/>
            <p:nvPr/>
          </p:nvSpPr>
          <p:spPr>
            <a:xfrm>
              <a:off x="2697480" y="4038600"/>
              <a:ext cx="3657600" cy="609600"/>
            </a:xfrm>
            <a:prstGeom prst="roundRect">
              <a:avLst/>
            </a:prstGeom>
            <a:solidFill>
              <a:srgbClr val="FFFF00">
                <a:alpha val="2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800100" y="4876800"/>
              <a:ext cx="7391400" cy="338554"/>
            </a:xfrm>
            <a:prstGeom prst="rect">
              <a:avLst/>
            </a:prstGeom>
            <a:solidFill>
              <a:srgbClr val="FFFF99"/>
            </a:solidFill>
            <a:ln w="25400">
              <a:solidFill>
                <a:srgbClr val="FF0000"/>
              </a:solidFill>
            </a:ln>
          </p:spPr>
          <p:txBody>
            <a:bodyPr wrap="square" rtlCol="0">
              <a:spAutoFit/>
            </a:bodyPr>
            <a:lstStyle/>
            <a:p>
              <a:pPr algn="ctr"/>
              <a:r>
                <a:rPr lang="en-US" sz="1600" dirty="0" smtClean="0"/>
                <a:t>Make sure that the status values are in a good range.  Otherwise, process the error.</a:t>
              </a:r>
              <a:endParaRPr lang="en-US" sz="1600" dirty="0"/>
            </a:p>
          </p:txBody>
        </p:sp>
        <p:cxnSp>
          <p:nvCxnSpPr>
            <p:cNvPr id="16" name="Straight Connector 15"/>
            <p:cNvCxnSpPr>
              <a:stCxn id="11" idx="0"/>
              <a:endCxn id="10" idx="2"/>
            </p:cNvCxnSpPr>
            <p:nvPr/>
          </p:nvCxnSpPr>
          <p:spPr>
            <a:xfrm flipV="1">
              <a:off x="4495800" y="4648200"/>
              <a:ext cx="30480" cy="2286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2" name="TextBox 21"/>
          <p:cNvSpPr txBox="1"/>
          <p:nvPr/>
        </p:nvSpPr>
        <p:spPr>
          <a:xfrm>
            <a:off x="2358686" y="5410200"/>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3482664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3000"/>
                            </p:stCondLst>
                            <p:childTnLst>
                              <p:par>
                                <p:cTn id="9" presetID="2" presetClass="entr" presetSubtype="4" fill="hold" nodeType="afterEffect">
                                  <p:stCondLst>
                                    <p:cond delay="40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7500"/>
                            </p:stCondLst>
                            <p:childTnLst>
                              <p:par>
                                <p:cTn id="14" presetID="10" presetClass="entr" presetSubtype="0" fill="hold" nodeType="afterEffect">
                                  <p:stCondLst>
                                    <p:cond delay="500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13000"/>
                            </p:stCondLst>
                            <p:childTnLst>
                              <p:par>
                                <p:cTn id="18" presetID="10" presetClass="entr" presetSubtype="0" fill="hold" grpId="0" nodeType="afterEffect">
                                  <p:stCondLst>
                                    <p:cond delay="30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Useful links</a:t>
            </a:r>
            <a:endParaRPr lang="en-US" dirty="0"/>
          </a:p>
        </p:txBody>
      </p:sp>
      <p:sp>
        <p:nvSpPr>
          <p:cNvPr id="6" name="TextBox 5">
            <a:hlinkClick r:id="rId3" invalidUrl="ftp://ftp.usa.mt.com/pub/indmkg/IND780_Qi/Training/e-learning/Enhanced AIM/IND780 Q.i Configuration for Demo/IND780 Q.i Configuration for Demo.zip"/>
          </p:cNvPr>
          <p:cNvSpPr txBox="1"/>
          <p:nvPr/>
        </p:nvSpPr>
        <p:spPr>
          <a:xfrm>
            <a:off x="2465070" y="1367138"/>
            <a:ext cx="3665220" cy="338554"/>
          </a:xfrm>
          <a:prstGeom prst="rect">
            <a:avLst/>
          </a:prstGeom>
          <a:noFill/>
        </p:spPr>
        <p:txBody>
          <a:bodyPr wrap="square" rtlCol="0">
            <a:spAutoFit/>
          </a:bodyPr>
          <a:lstStyle/>
          <a:p>
            <a:r>
              <a:rPr lang="da-DK" sz="1600" u="sng" dirty="0" smtClean="0">
                <a:solidFill>
                  <a:srgbClr val="0070C0"/>
                </a:solidFill>
                <a:hlinkClick r:id="rId4"/>
              </a:rPr>
              <a:t>Link to Sample PLC program used here</a:t>
            </a:r>
            <a:endParaRPr lang="en-US" sz="1600" u="sng" dirty="0">
              <a:solidFill>
                <a:srgbClr val="0070C0"/>
              </a:solidFill>
            </a:endParaRPr>
          </a:p>
        </p:txBody>
      </p:sp>
      <p:sp>
        <p:nvSpPr>
          <p:cNvPr id="10" name="TextBox 9"/>
          <p:cNvSpPr txBox="1"/>
          <p:nvPr/>
        </p:nvSpPr>
        <p:spPr>
          <a:xfrm>
            <a:off x="2465070" y="5334000"/>
            <a:ext cx="4773930" cy="338554"/>
          </a:xfrm>
          <a:prstGeom prst="rect">
            <a:avLst/>
          </a:prstGeom>
          <a:noFill/>
        </p:spPr>
        <p:txBody>
          <a:bodyPr wrap="square" rtlCol="0">
            <a:spAutoFit/>
          </a:bodyPr>
          <a:lstStyle/>
          <a:p>
            <a:r>
              <a:rPr lang="en-US" sz="1600" dirty="0" smtClean="0">
                <a:hlinkClick r:id="rId5"/>
              </a:rPr>
              <a:t>Link to IND780 </a:t>
            </a:r>
            <a:r>
              <a:rPr lang="en-US" sz="1600" dirty="0" err="1" smtClean="0">
                <a:hlinkClick r:id="rId5"/>
              </a:rPr>
              <a:t>Q.i</a:t>
            </a:r>
            <a:r>
              <a:rPr lang="en-US" sz="1600" dirty="0" smtClean="0">
                <a:hlinkClick r:id="rId5"/>
              </a:rPr>
              <a:t> Support Download Site on mt.com</a:t>
            </a:r>
            <a:endParaRPr lang="en-US" sz="1600" dirty="0"/>
          </a:p>
        </p:txBody>
      </p:sp>
      <p:grpSp>
        <p:nvGrpSpPr>
          <p:cNvPr id="13" name="Group 12"/>
          <p:cNvGrpSpPr/>
          <p:nvPr/>
        </p:nvGrpSpPr>
        <p:grpSpPr>
          <a:xfrm>
            <a:off x="533400" y="1855172"/>
            <a:ext cx="7772400" cy="1305074"/>
            <a:chOff x="838200" y="1819126"/>
            <a:chExt cx="7772400" cy="1305074"/>
          </a:xfrm>
        </p:grpSpPr>
        <p:sp>
          <p:nvSpPr>
            <p:cNvPr id="12" name="Rectangle 11"/>
            <p:cNvSpPr/>
            <p:nvPr/>
          </p:nvSpPr>
          <p:spPr>
            <a:xfrm>
              <a:off x="838200" y="1819126"/>
              <a:ext cx="7772400" cy="13050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hlinkClick r:id="rId6" invalidUrl="ftp://ftp.usa.mt.com/pub/indmkg/IND780_Qi/Training/e-learning/Enhanced AIM/IND780 Q.i Configuration for Demo/IND780 Q.i Configuration for Demo.zip"/>
            </p:cNvPr>
            <p:cNvSpPr txBox="1"/>
            <p:nvPr/>
          </p:nvSpPr>
          <p:spPr>
            <a:xfrm>
              <a:off x="2514600" y="2650123"/>
              <a:ext cx="4495800" cy="338554"/>
            </a:xfrm>
            <a:prstGeom prst="rect">
              <a:avLst/>
            </a:prstGeom>
            <a:noFill/>
          </p:spPr>
          <p:txBody>
            <a:bodyPr wrap="square" rtlCol="0">
              <a:spAutoFit/>
            </a:bodyPr>
            <a:lstStyle/>
            <a:p>
              <a:r>
                <a:rPr lang="da-DK" sz="1600" u="sng" dirty="0" smtClean="0">
                  <a:solidFill>
                    <a:srgbClr val="0070C0"/>
                  </a:solidFill>
                  <a:hlinkClick r:id="rId7"/>
                </a:rPr>
                <a:t>Link to IND780 </a:t>
              </a:r>
              <a:r>
                <a:rPr lang="da-DK" sz="1600" u="sng" dirty="0">
                  <a:solidFill>
                    <a:srgbClr val="0070C0"/>
                  </a:solidFill>
                  <a:hlinkClick r:id="rId7"/>
                </a:rPr>
                <a:t>Q.i Configuration for Demo.zip</a:t>
              </a:r>
              <a:endParaRPr lang="en-US" sz="1600" u="sng" dirty="0">
                <a:solidFill>
                  <a:srgbClr val="0070C0"/>
                </a:solidFill>
              </a:endParaRPr>
            </a:p>
          </p:txBody>
        </p:sp>
        <p:sp>
          <p:nvSpPr>
            <p:cNvPr id="11" name="TextBox 10"/>
            <p:cNvSpPr txBox="1"/>
            <p:nvPr/>
          </p:nvSpPr>
          <p:spPr>
            <a:xfrm>
              <a:off x="891540" y="1849606"/>
              <a:ext cx="7696200" cy="830997"/>
            </a:xfrm>
            <a:prstGeom prst="rect">
              <a:avLst/>
            </a:prstGeom>
            <a:solidFill>
              <a:schemeClr val="bg1"/>
            </a:solidFill>
            <a:ln w="25400">
              <a:noFill/>
            </a:ln>
          </p:spPr>
          <p:txBody>
            <a:bodyPr wrap="square" rtlCol="0">
              <a:spAutoFit/>
            </a:bodyPr>
            <a:lstStyle/>
            <a:p>
              <a:r>
                <a:rPr lang="en-US" sz="1600" dirty="0" smtClean="0"/>
                <a:t>Configuration Files that can be loaded into an IND780 Q.i to make it work with the sample PLC program.  Recommended to use the IND780 Q.i Dashboard "Restore Cluster" command to install the files.  The IP address of the unit is assumed to be 192.168.0.1.</a:t>
              </a:r>
              <a:endParaRPr lang="en-US" sz="1600" dirty="0"/>
            </a:p>
          </p:txBody>
        </p:sp>
      </p:grpSp>
      <p:grpSp>
        <p:nvGrpSpPr>
          <p:cNvPr id="16" name="Group 15"/>
          <p:cNvGrpSpPr/>
          <p:nvPr/>
        </p:nvGrpSpPr>
        <p:grpSpPr>
          <a:xfrm>
            <a:off x="533400" y="3329940"/>
            <a:ext cx="7749540" cy="1623060"/>
            <a:chOff x="533400" y="3329940"/>
            <a:chExt cx="7749540" cy="1623060"/>
          </a:xfrm>
        </p:grpSpPr>
        <p:sp>
          <p:nvSpPr>
            <p:cNvPr id="15" name="Rectangle 14"/>
            <p:cNvSpPr/>
            <p:nvPr/>
          </p:nvSpPr>
          <p:spPr>
            <a:xfrm>
              <a:off x="533400" y="3329940"/>
              <a:ext cx="7749540" cy="16230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154680" y="4530269"/>
              <a:ext cx="2286000" cy="338554"/>
            </a:xfrm>
            <a:prstGeom prst="rect">
              <a:avLst/>
            </a:prstGeom>
            <a:noFill/>
          </p:spPr>
          <p:txBody>
            <a:bodyPr wrap="square" rtlCol="0">
              <a:spAutoFit/>
            </a:bodyPr>
            <a:lstStyle/>
            <a:p>
              <a:r>
                <a:rPr lang="en-US" sz="1600" dirty="0" smtClean="0">
                  <a:hlinkClick r:id="rId8"/>
                </a:rPr>
                <a:t>Scale Simulator Install</a:t>
              </a:r>
              <a:endParaRPr lang="en-US" sz="1600" dirty="0"/>
            </a:p>
          </p:txBody>
        </p:sp>
        <p:sp>
          <p:nvSpPr>
            <p:cNvPr id="14" name="TextBox 13"/>
            <p:cNvSpPr txBox="1"/>
            <p:nvPr/>
          </p:nvSpPr>
          <p:spPr>
            <a:xfrm>
              <a:off x="601980" y="3329940"/>
              <a:ext cx="7566660" cy="1200329"/>
            </a:xfrm>
            <a:prstGeom prst="rect">
              <a:avLst/>
            </a:prstGeom>
            <a:noFill/>
          </p:spPr>
          <p:txBody>
            <a:bodyPr wrap="square" rtlCol="0">
              <a:spAutoFit/>
            </a:bodyPr>
            <a:lstStyle/>
            <a:p>
              <a:r>
                <a:rPr lang="en-US" dirty="0" smtClean="0"/>
                <a:t>PC Scale Simulator.  Allow a PC to simulate a running scale during a feed.  You will need to install and run this program to run the Demo PLC program.  Be sure to edit the configuration, and set the IP address of the IND780 unit in the simulator to match the IP address in the unit being used.</a:t>
              </a:r>
              <a:endParaRPr lang="en-US" dirty="0"/>
            </a:p>
          </p:txBody>
        </p:sp>
      </p:grpSp>
      <p:sp>
        <p:nvSpPr>
          <p:cNvPr id="17" name="TextBox 16"/>
          <p:cNvSpPr txBox="1"/>
          <p:nvPr/>
        </p:nvSpPr>
        <p:spPr>
          <a:xfrm>
            <a:off x="1837015" y="6019800"/>
            <a:ext cx="4838105" cy="381000"/>
          </a:xfrm>
          <a:prstGeom prst="rect">
            <a:avLst/>
          </a:prstGeom>
          <a:noFill/>
        </p:spPr>
        <p:txBody>
          <a:bodyPr wrap="square" rtlCol="0">
            <a:spAutoFit/>
          </a:bodyPr>
          <a:lstStyle/>
          <a:p>
            <a:r>
              <a:rPr lang="en-US" dirty="0" smtClean="0"/>
              <a:t>Press Space Bar When Ready to Continue</a:t>
            </a:r>
            <a:endParaRPr lang="en-US" dirty="0"/>
          </a:p>
        </p:txBody>
      </p:sp>
    </p:spTree>
    <p:extLst>
      <p:ext uri="{BB962C8B-B14F-4D97-AF65-F5344CB8AC3E}">
        <p14:creationId xmlns:p14="http://schemas.microsoft.com/office/powerpoint/2010/main" val="374300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0"/>
            <a:ext cx="8229600" cy="1143000"/>
          </a:xfrm>
        </p:spPr>
        <p:txBody>
          <a:bodyPr>
            <a:normAutofit/>
          </a:bodyPr>
          <a:lstStyle/>
          <a:p>
            <a:r>
              <a:rPr lang="en-US" sz="6000" b="1" dirty="0" smtClean="0"/>
              <a:t>THE END!</a:t>
            </a:r>
            <a:endParaRPr lang="en-US" sz="6000" b="1" dirty="0"/>
          </a:p>
        </p:txBody>
      </p:sp>
      <p:pic>
        <p:nvPicPr>
          <p:cNvPr id="4"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36526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1000"/>
                                  </p:stCondLst>
                                  <p:childTnLst>
                                    <p:cmd type="call" cmd="playFrom(0.0)">
                                      <p:cBhvr>
                                        <p:cTn id="6" dur="47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050719_GMS_SlideDesignTemplate">
  <a:themeElements>
    <a:clrScheme name="050719_GMS_SlideDesignTemplate 1">
      <a:dk1>
        <a:srgbClr val="00279F"/>
      </a:dk1>
      <a:lt1>
        <a:srgbClr val="FFFFFF"/>
      </a:lt1>
      <a:dk2>
        <a:srgbClr val="FFFFFF"/>
      </a:dk2>
      <a:lt2>
        <a:srgbClr val="3399FF"/>
      </a:lt2>
      <a:accent1>
        <a:srgbClr val="66CC33"/>
      </a:accent1>
      <a:accent2>
        <a:srgbClr val="FD9900"/>
      </a:accent2>
      <a:accent3>
        <a:srgbClr val="FFFFFF"/>
      </a:accent3>
      <a:accent4>
        <a:srgbClr val="002087"/>
      </a:accent4>
      <a:accent5>
        <a:srgbClr val="B8E2AD"/>
      </a:accent5>
      <a:accent6>
        <a:srgbClr val="E58A00"/>
      </a:accent6>
      <a:hlink>
        <a:srgbClr val="339900"/>
      </a:hlink>
      <a:folHlink>
        <a:srgbClr val="CCCCCC"/>
      </a:folHlink>
    </a:clrScheme>
    <a:fontScheme name="050719_GMS_SlideDesign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CH" sz="1800" b="0" i="0" u="none" strike="noStrike" cap="none" normalizeH="0" baseline="0" smtClean="0">
            <a:ln>
              <a:noFill/>
            </a:ln>
            <a:solidFill>
              <a:srgbClr val="00030C"/>
            </a:solidFill>
            <a:effectLst/>
            <a:latin typeface="Arial" charset="0"/>
            <a:cs typeface="Times New Roman" pitchFamily="18" charset="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CH" sz="1800" b="0" i="0" u="none" strike="noStrike" cap="none" normalizeH="0" baseline="0" smtClean="0">
            <a:ln>
              <a:noFill/>
            </a:ln>
            <a:solidFill>
              <a:srgbClr val="00030C"/>
            </a:solidFill>
            <a:effectLst/>
            <a:latin typeface="Arial" charset="0"/>
            <a:cs typeface="Times New Roman" pitchFamily="18" charset="0"/>
          </a:defRPr>
        </a:defPPr>
      </a:lstStyle>
    </a:lnDef>
  </a:objectDefaults>
  <a:extraClrSchemeLst>
    <a:extraClrScheme>
      <a:clrScheme name="050719_GMS_SlideDesignTemplate 1">
        <a:dk1>
          <a:srgbClr val="00279F"/>
        </a:dk1>
        <a:lt1>
          <a:srgbClr val="FFFFFF"/>
        </a:lt1>
        <a:dk2>
          <a:srgbClr val="FFFFFF"/>
        </a:dk2>
        <a:lt2>
          <a:srgbClr val="3399FF"/>
        </a:lt2>
        <a:accent1>
          <a:srgbClr val="66CC33"/>
        </a:accent1>
        <a:accent2>
          <a:srgbClr val="FD9900"/>
        </a:accent2>
        <a:accent3>
          <a:srgbClr val="FFFFFF"/>
        </a:accent3>
        <a:accent4>
          <a:srgbClr val="002087"/>
        </a:accent4>
        <a:accent5>
          <a:srgbClr val="B8E2AD"/>
        </a:accent5>
        <a:accent6>
          <a:srgbClr val="E58A00"/>
        </a:accent6>
        <a:hlink>
          <a:srgbClr val="339900"/>
        </a:hlink>
        <a:folHlink>
          <a:srgbClr val="CCCCC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1D34E8A1DF7549B52891F84F21F024" ma:contentTypeVersion="12" ma:contentTypeDescription="Create a new document." ma:contentTypeScope="" ma:versionID="04ea2aec382e5f35356ea391c3ecd9bf">
  <xsd:schema xmlns:xsd="http://www.w3.org/2001/XMLSchema" xmlns:xs="http://www.w3.org/2001/XMLSchema" xmlns:p="http://schemas.microsoft.com/office/2006/metadata/properties" xmlns:ns3="c66923d7-5502-44b2-bd52-f9de2e9161f3" xmlns:ns4="9e673d35-f0f3-4f75-9eb5-ba872235d70d" targetNamespace="http://schemas.microsoft.com/office/2006/metadata/properties" ma:root="true" ma:fieldsID="8de7476be5cd70e1144c2ceb57a5631f" ns3:_="" ns4:_="">
    <xsd:import namespace="c66923d7-5502-44b2-bd52-f9de2e9161f3"/>
    <xsd:import namespace="9e673d35-f0f3-4f75-9eb5-ba872235d70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OCR" minOccurs="0"/>
                <xsd:element ref="ns4: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6923d7-5502-44b2-bd52-f9de2e9161f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e673d35-f0f3-4f75-9eb5-ba872235d70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13C314E-257B-42AB-8727-9E34098864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6923d7-5502-44b2-bd52-f9de2e9161f3"/>
    <ds:schemaRef ds:uri="9e673d35-f0f3-4f75-9eb5-ba872235d7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5AB5E7-F4BD-4BF4-B368-3AD27D601509}">
  <ds:schemaRefs>
    <ds:schemaRef ds:uri="http://schemas.microsoft.com/sharepoint/v3/contenttype/forms"/>
  </ds:schemaRefs>
</ds:datastoreItem>
</file>

<file path=customXml/itemProps3.xml><?xml version="1.0" encoding="utf-8"?>
<ds:datastoreItem xmlns:ds="http://schemas.openxmlformats.org/officeDocument/2006/customXml" ds:itemID="{EA13BFE2-BE0B-4C23-8EA1-D55699BD6C33}">
  <ds:schemaRefs>
    <ds:schemaRef ds:uri="http://purl.org/dc/terms/"/>
    <ds:schemaRef ds:uri="http://schemas.openxmlformats.org/package/2006/metadata/core-properties"/>
    <ds:schemaRef ds:uri="9e673d35-f0f3-4f75-9eb5-ba872235d70d"/>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c66923d7-5502-44b2-bd52-f9de2e9161f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1378</TotalTime>
  <Words>1121</Words>
  <Application>Microsoft Office PowerPoint</Application>
  <PresentationFormat>On-screen Show (4:3)</PresentationFormat>
  <Paragraphs>137</Paragraphs>
  <Slides>16</Slides>
  <Notes>4</Notes>
  <HiddenSlides>0</HiddenSlides>
  <MMClips>4</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ＭＳ Ｐゴシック</vt:lpstr>
      <vt:lpstr>Arial</vt:lpstr>
      <vt:lpstr>Calibri</vt:lpstr>
      <vt:lpstr>Marlett</vt:lpstr>
      <vt:lpstr>Times New Roman</vt:lpstr>
      <vt:lpstr>Wingdings</vt:lpstr>
      <vt:lpstr>Office Theme</vt:lpstr>
      <vt:lpstr>050719_GMS_SlideDesignTemplate</vt:lpstr>
      <vt:lpstr>Introduction to the Enhanced AIM</vt:lpstr>
      <vt:lpstr>Enter the IND780</vt:lpstr>
      <vt:lpstr>Simplify with Cyclic Data</vt:lpstr>
      <vt:lpstr>Field Bus Bridge Comparison</vt:lpstr>
      <vt:lpstr>Enhanced AIM and new IND780 Features</vt:lpstr>
      <vt:lpstr>AIM Configuration Comparison</vt:lpstr>
      <vt:lpstr>Mixed Fieldbus Configurations</vt:lpstr>
      <vt:lpstr>Bridge Configuration</vt:lpstr>
      <vt:lpstr>IND780 Q.iMPACT: AIM versus Enhanced AIM - 2</vt:lpstr>
      <vt:lpstr>IND780 Q.iMPACT: AIM versus Enhanced AIM - 3</vt:lpstr>
      <vt:lpstr>IND780 Q.iMPACT: AIM versus Enhanced AIM - 4</vt:lpstr>
      <vt:lpstr>How to Trigger a Feed</vt:lpstr>
      <vt:lpstr>Sample Feed Start Logic</vt:lpstr>
      <vt:lpstr>Sample Feed Monitoring Logic</vt:lpstr>
      <vt:lpstr>Useful links</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the Enhanced AIM</dc:title>
  <dc:creator>Whitt Mark MTWR</dc:creator>
  <cp:lastModifiedBy>Whitt Mark MTMS</cp:lastModifiedBy>
  <cp:revision>92</cp:revision>
  <dcterms:created xsi:type="dcterms:W3CDTF">2006-08-16T00:00:00Z</dcterms:created>
  <dcterms:modified xsi:type="dcterms:W3CDTF">2021-10-20T13:54:14Z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f615ef3-aa90-4fa2-9d66-c4f70f9fc413_Enabled">
    <vt:lpwstr>true</vt:lpwstr>
  </property>
  <property fmtid="{D5CDD505-2E9C-101B-9397-08002B2CF9AE}" pid="3" name="MSIP_Label_af615ef3-aa90-4fa2-9d66-c4f70f9fc413_SetDate">
    <vt:lpwstr>2021-04-27T13:39:26Z</vt:lpwstr>
  </property>
  <property fmtid="{D5CDD505-2E9C-101B-9397-08002B2CF9AE}" pid="4" name="MSIP_Label_af615ef3-aa90-4fa2-9d66-c4f70f9fc413_Method">
    <vt:lpwstr>Standard</vt:lpwstr>
  </property>
  <property fmtid="{D5CDD505-2E9C-101B-9397-08002B2CF9AE}" pid="5" name="MSIP_Label_af615ef3-aa90-4fa2-9d66-c4f70f9fc413_Name">
    <vt:lpwstr>Confidential</vt:lpwstr>
  </property>
  <property fmtid="{D5CDD505-2E9C-101B-9397-08002B2CF9AE}" pid="6" name="MSIP_Label_af615ef3-aa90-4fa2-9d66-c4f70f9fc413_SiteId">
    <vt:lpwstr>fb4c0aee-6cd2-482f-a1a5-717e7c02496b</vt:lpwstr>
  </property>
  <property fmtid="{D5CDD505-2E9C-101B-9397-08002B2CF9AE}" pid="7" name="MSIP_Label_af615ef3-aa90-4fa2-9d66-c4f70f9fc413_ActionId">
    <vt:lpwstr>1d3adf25-dddc-4c68-920b-1b716bf2413f</vt:lpwstr>
  </property>
  <property fmtid="{D5CDD505-2E9C-101B-9397-08002B2CF9AE}" pid="8" name="MSIP_Label_af615ef3-aa90-4fa2-9d66-c4f70f9fc413_ContentBits">
    <vt:lpwstr>0</vt:lpwstr>
  </property>
  <property fmtid="{D5CDD505-2E9C-101B-9397-08002B2CF9AE}" pid="9" name="ContentTypeId">
    <vt:lpwstr>0x010100421D34E8A1DF7549B52891F84F21F024</vt:lpwstr>
  </property>
</Properties>
</file>